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12192000"/>
  <p:notesSz cx="6858000" cy="9144000"/>
  <p:embeddedFontLst>
    <p:embeddedFont>
      <p:font typeface="Montserrat"/>
      <p:regular r:id="rId21"/>
      <p:bold r:id="rId22"/>
      <p:italic r:id="rId23"/>
      <p:boldItalic r:id="rId24"/>
    </p:embeddedFont>
    <p:embeddedFont>
      <p:font typeface="Montserrat Medium"/>
      <p:regular r:id="rId25"/>
      <p:bold r:id="rId26"/>
      <p:italic r:id="rId27"/>
      <p:boldItalic r:id="rId28"/>
    </p:embeddedFont>
    <p:embeddedFont>
      <p:font typeface="Montserrat ExtraBold"/>
      <p:bold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Medium-bold.fntdata"/><Relationship Id="rId25" Type="http://schemas.openxmlformats.org/officeDocument/2006/relationships/font" Target="fonts/MontserratMedium-regular.fntdata"/><Relationship Id="rId28" Type="http://schemas.openxmlformats.org/officeDocument/2006/relationships/font" Target="fonts/MontserratMedium-boldItalic.fntdata"/><Relationship Id="rId27" Type="http://schemas.openxmlformats.org/officeDocument/2006/relationships/font" Target="fonts/MontserratMedium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ExtraBold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MontserratExtraBold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fb6dc4686b_0_1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fb6dc4686b_0_1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9e3cc212c4_0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9e3cc212c4_0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29e3cc212c4_0_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9e3cc212c4_0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9e3cc212c4_0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29e3cc212c4_0_1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622ea1dd1f_0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622ea1dd1f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2622ea1dd1f_0_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622ea1dd1f_0_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622ea1dd1f_0_1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2622ea1dd1f_0_1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622ea1dd1f_0_1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622ea1dd1f_0_1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2622ea1dd1f_0_1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622ea1dd1f_0_2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622ea1dd1f_0_2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2622ea1dd1f_0_2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c6cdacf6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5c6cdacf6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15c6cdacf6b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6c8097f0b0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6c8097f0b0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16c8097f0b0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6c8097f0b0_1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6c8097f0b0_1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16c8097f0b0_1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9e3cc212c4_0_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9e3cc212c4_0_1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29e3cc212c4_0_1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9e3cc212c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9e3cc212c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29e3cc212c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9e3cc212c4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9e3cc212c4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29e3cc212c4_0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9e3cc212c4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9e3cc212c4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29e3cc212c4_0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6c8097f0b0_1_2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6c8097f0b0_1_2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16c8097f0b0_1_2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9e3cc212c4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9e3cc212c4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29e3cc212c4_0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696749"/>
            <a:ext cx="12192005" cy="416123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type="ctrTitle"/>
          </p:nvPr>
        </p:nvSpPr>
        <p:spPr>
          <a:xfrm>
            <a:off x="374525" y="1605721"/>
            <a:ext cx="11360700" cy="1296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538775" y="3594058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" name="Google Shape;2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2" y="459867"/>
            <a:ext cx="1981768" cy="269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">
  <p:cSld name="BLANK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/>
          <p:nvPr/>
        </p:nvSpPr>
        <p:spPr>
          <a:xfrm>
            <a:off x="11467" y="0"/>
            <a:ext cx="12192000" cy="6858000"/>
          </a:xfrm>
          <a:prstGeom prst="rect">
            <a:avLst/>
          </a:prstGeom>
          <a:solidFill>
            <a:srgbClr val="32325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1"/>
          <p:cNvSpPr txBox="1"/>
          <p:nvPr/>
        </p:nvSpPr>
        <p:spPr>
          <a:xfrm>
            <a:off x="327664" y="6468800"/>
            <a:ext cx="1671300" cy="1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Montserrat Medium"/>
              <a:buNone/>
            </a:pPr>
            <a:r>
              <a:rPr b="0" i="0" lang="en" sz="700" u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Copyright © Edge Impulse Inc.</a:t>
            </a:r>
            <a:endParaRPr sz="800"/>
          </a:p>
        </p:txBody>
      </p:sp>
      <p:pic>
        <p:nvPicPr>
          <p:cNvPr id="57" name="Google Shape;5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15650" y="4135567"/>
            <a:ext cx="2380935" cy="572867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1"/>
          <p:cNvSpPr txBox="1"/>
          <p:nvPr/>
        </p:nvSpPr>
        <p:spPr>
          <a:xfrm>
            <a:off x="8915667" y="4708433"/>
            <a:ext cx="2380800" cy="15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hello@edgeimpulse.com</a:t>
            </a:r>
            <a:endParaRPr sz="13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3031 Tisch Way</a:t>
            </a:r>
            <a:endParaRPr sz="13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110 Plaza West</a:t>
            </a:r>
            <a:endParaRPr sz="13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San Jose, CA 95128</a:t>
            </a:r>
            <a:endParaRPr sz="13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USA</a:t>
            </a:r>
            <a:endParaRPr sz="17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1">
  <p:cSld name="BLANK_2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2"/>
          <p:cNvSpPr txBox="1"/>
          <p:nvPr/>
        </p:nvSpPr>
        <p:spPr>
          <a:xfrm>
            <a:off x="327664" y="6468800"/>
            <a:ext cx="1671300" cy="1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Montserrat Medium"/>
              <a:buNone/>
            </a:pPr>
            <a:r>
              <a:rPr b="0" i="0" lang="en" sz="700" u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Copyright © Edge Impulse Inc.</a:t>
            </a:r>
            <a:endParaRPr sz="800"/>
          </a:p>
        </p:txBody>
      </p:sp>
      <p:pic>
        <p:nvPicPr>
          <p:cNvPr id="62" name="Google Shape;6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932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2"/>
          <p:cNvPicPr preferRelativeResize="0"/>
          <p:nvPr/>
        </p:nvPicPr>
        <p:blipFill rotWithShape="1">
          <a:blip r:embed="rId3">
            <a:alphaModFix/>
          </a:blip>
          <a:srcRect b="9853" l="0" r="54427" t="0"/>
          <a:stretch/>
        </p:blipFill>
        <p:spPr>
          <a:xfrm>
            <a:off x="7699895" y="37269"/>
            <a:ext cx="4492106" cy="6783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675" y="152167"/>
            <a:ext cx="2380935" cy="572867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2"/>
          <p:cNvSpPr txBox="1"/>
          <p:nvPr/>
        </p:nvSpPr>
        <p:spPr>
          <a:xfrm>
            <a:off x="1096762" y="1642388"/>
            <a:ext cx="54492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75">
            <a:spAutoFit/>
          </a:bodyPr>
          <a:lstStyle/>
          <a:p>
            <a:pPr indent="0" lvl="0" marL="0" rtl="0" algn="l">
              <a:lnSpc>
                <a:spcPct val="9357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Montserrat"/>
              <a:buNone/>
            </a:pPr>
            <a:r>
              <a:rPr lang="en" sz="6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 put ML into real products</a:t>
            </a:r>
            <a:endParaRPr sz="60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gradient">
  <p:cSld name="BLANK_1">
    <p:bg>
      <p:bgPr>
        <a:solidFill>
          <a:srgbClr val="A9B2D6">
            <a:alpha val="7260"/>
          </a:srgbClr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3"/>
          <p:cNvSpPr txBox="1"/>
          <p:nvPr/>
        </p:nvSpPr>
        <p:spPr>
          <a:xfrm>
            <a:off x="327664" y="6468800"/>
            <a:ext cx="1671300" cy="1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Montserrat Medium"/>
              <a:buNone/>
            </a:pPr>
            <a:r>
              <a:rPr b="0" i="0" lang="en" sz="700" u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Copyright © Edge Impulse Inc.</a:t>
            </a:r>
            <a:endParaRPr sz="80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vice screen (Purple-orange)">
  <p:cSld name="CUSTOM_2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415600" y="1635833"/>
            <a:ext cx="4539300" cy="1313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pic>
        <p:nvPicPr>
          <p:cNvPr id="71" name="Google Shape;7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88533" y="780117"/>
            <a:ext cx="8066801" cy="5297767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9050">
              <a:srgbClr val="000000">
                <a:alpha val="8000"/>
              </a:srgbClr>
            </a:outerShdw>
          </a:effectLst>
        </p:spPr>
      </p:pic>
      <p:sp>
        <p:nvSpPr>
          <p:cNvPr id="72" name="Google Shape;72;p14"/>
          <p:cNvSpPr/>
          <p:nvPr>
            <p:ph idx="2" type="pic"/>
          </p:nvPr>
        </p:nvSpPr>
        <p:spPr>
          <a:xfrm>
            <a:off x="8109133" y="1893600"/>
            <a:ext cx="2825700" cy="28257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415600" y="2949033"/>
            <a:ext cx="4539300" cy="2273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sp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 type="obj">
  <p:cSld name="OBJEC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533400" y="222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838200" y="14827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35951" y="6330243"/>
            <a:ext cx="400200" cy="31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40000" lnSpcReduction="10000"/>
          </a:bodyPr>
          <a:lstStyle>
            <a:lvl1pPr lvl="0" rtl="0" algn="r">
              <a:buNone/>
              <a:defRPr sz="1200">
                <a:solidFill>
                  <a:srgbClr val="999999"/>
                </a:solidFill>
              </a:defRPr>
            </a:lvl1pPr>
            <a:lvl2pPr lvl="1" rtl="0" algn="r">
              <a:buNone/>
              <a:defRPr sz="1200">
                <a:solidFill>
                  <a:srgbClr val="999999"/>
                </a:solidFill>
              </a:defRPr>
            </a:lvl2pPr>
            <a:lvl3pPr lvl="2" rtl="0" algn="r">
              <a:buNone/>
              <a:defRPr sz="1200">
                <a:solidFill>
                  <a:srgbClr val="999999"/>
                </a:solidFill>
              </a:defRPr>
            </a:lvl3pPr>
            <a:lvl4pPr lvl="3" rtl="0" algn="r">
              <a:buNone/>
              <a:defRPr sz="1200">
                <a:solidFill>
                  <a:srgbClr val="999999"/>
                </a:solidFill>
              </a:defRPr>
            </a:lvl4pPr>
            <a:lvl5pPr lvl="4" rtl="0" algn="r">
              <a:buNone/>
              <a:defRPr sz="1200">
                <a:solidFill>
                  <a:srgbClr val="999999"/>
                </a:solidFill>
              </a:defRPr>
            </a:lvl5pPr>
            <a:lvl6pPr lvl="5" rtl="0" algn="r">
              <a:buNone/>
              <a:defRPr sz="1200">
                <a:solidFill>
                  <a:srgbClr val="999999"/>
                </a:solidFill>
              </a:defRPr>
            </a:lvl6pPr>
            <a:lvl7pPr lvl="6" rtl="0" algn="r">
              <a:buNone/>
              <a:defRPr sz="1200">
                <a:solidFill>
                  <a:srgbClr val="999999"/>
                </a:solidFill>
              </a:defRPr>
            </a:lvl7pPr>
            <a:lvl8pPr lvl="7" rtl="0" algn="r">
              <a:buNone/>
              <a:defRPr sz="1200">
                <a:solidFill>
                  <a:srgbClr val="999999"/>
                </a:solidFill>
              </a:defRPr>
            </a:lvl8pPr>
            <a:lvl9pPr lvl="8" rtl="0" algn="r">
              <a:buNone/>
              <a:defRPr sz="1200">
                <a:solidFill>
                  <a:srgbClr val="999999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415600" y="4917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415600" y="14134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36550" lvl="1" marL="91440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 rtl="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 rtl="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rtl="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TITLE_AND_BODY_2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415600" y="4917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415600" y="1153767"/>
            <a:ext cx="10881300" cy="598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15600" y="244292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36550" lvl="1" marL="91440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 rtl="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 rtl="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rtl="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36550" lvl="1" marL="91440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 rtl="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 rtl="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rtl="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15600" y="4917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(Light)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7"/>
          <p:cNvPicPr preferRelativeResize="0"/>
          <p:nvPr/>
        </p:nvPicPr>
        <p:blipFill rotWithShape="1">
          <a:blip r:embed="rId2">
            <a:alphaModFix/>
          </a:blip>
          <a:srcRect b="0" l="48143" r="0" t="0"/>
          <a:stretch/>
        </p:blipFill>
        <p:spPr>
          <a:xfrm>
            <a:off x="5869601" y="0"/>
            <a:ext cx="6322401" cy="6858003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 txBox="1"/>
          <p:nvPr>
            <p:ph type="title"/>
          </p:nvPr>
        </p:nvSpPr>
        <p:spPr>
          <a:xfrm>
            <a:off x="453567" y="600200"/>
            <a:ext cx="44271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300"/>
              <a:buFont typeface="Montserrat ExtraBold"/>
              <a:buNone/>
              <a:defRPr sz="53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(Light) 1">
  <p:cSld name="MAIN_POINT_2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8"/>
          <p:cNvPicPr preferRelativeResize="0"/>
          <p:nvPr/>
        </p:nvPicPr>
        <p:blipFill rotWithShape="1">
          <a:blip r:embed="rId2">
            <a:alphaModFix/>
          </a:blip>
          <a:srcRect b="0" l="48427" r="0" t="0"/>
          <a:stretch/>
        </p:blipFill>
        <p:spPr>
          <a:xfrm>
            <a:off x="5903998" y="0"/>
            <a:ext cx="6288000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8"/>
          <p:cNvSpPr txBox="1"/>
          <p:nvPr>
            <p:ph type="title"/>
          </p:nvPr>
        </p:nvSpPr>
        <p:spPr>
          <a:xfrm>
            <a:off x="453567" y="600200"/>
            <a:ext cx="44271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300"/>
              <a:buFont typeface="Montserrat ExtraBold"/>
              <a:buNone/>
              <a:defRPr sz="53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1">
  <p:cSld name="MAIN_POINT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" y="0"/>
            <a:ext cx="12192005" cy="6858003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9"/>
          <p:cNvSpPr txBox="1"/>
          <p:nvPr>
            <p:ph type="title"/>
          </p:nvPr>
        </p:nvSpPr>
        <p:spPr>
          <a:xfrm>
            <a:off x="453567" y="600200"/>
            <a:ext cx="44271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Montserrat ExtraBold"/>
              <a:buNone/>
              <a:defRPr sz="53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" name="Google Shape;4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433" y="600200"/>
            <a:ext cx="2003234" cy="479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0"/>
          <p:cNvSpPr txBox="1"/>
          <p:nvPr/>
        </p:nvSpPr>
        <p:spPr>
          <a:xfrm>
            <a:off x="327664" y="6468800"/>
            <a:ext cx="1671300" cy="1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Montserrat Medium"/>
              <a:buNone/>
            </a:pPr>
            <a:r>
              <a:rPr b="0" i="0" lang="en" sz="700" u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Copyright © Edge Impulse Inc.</a:t>
            </a:r>
            <a:endParaRPr sz="8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10651800" y="5845550"/>
            <a:ext cx="1311600" cy="101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/>
          <p:nvPr>
            <p:ph type="title"/>
          </p:nvPr>
        </p:nvSpPr>
        <p:spPr>
          <a:xfrm>
            <a:off x="415600" y="244292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Montserrat Medium"/>
              <a:buNone/>
              <a:defRPr sz="36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Montserrat Medium"/>
              <a:buNone/>
              <a:defRPr sz="36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Montserrat Medium"/>
              <a:buNone/>
              <a:defRPr sz="36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Montserrat Medium"/>
              <a:buNone/>
              <a:defRPr sz="36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Montserrat Medium"/>
              <a:buNone/>
              <a:defRPr sz="36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Montserrat Medium"/>
              <a:buNone/>
              <a:defRPr sz="36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Montserrat Medium"/>
              <a:buNone/>
              <a:defRPr sz="36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Montserrat Medium"/>
              <a:buNone/>
              <a:defRPr sz="36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Montserrat Medium"/>
              <a:buNone/>
              <a:defRPr sz="36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415600" y="14134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ontserrat Medium"/>
              <a:buChar char="●"/>
              <a:defRPr sz="2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365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Montserrat Medium"/>
              <a:buChar char="○"/>
              <a:defRPr sz="17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365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Montserrat Medium"/>
              <a:buChar char="■"/>
              <a:defRPr sz="17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365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Montserrat Medium"/>
              <a:buChar char="●"/>
              <a:defRPr sz="17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365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Montserrat Medium"/>
              <a:buChar char="○"/>
              <a:defRPr sz="17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365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Montserrat Medium"/>
              <a:buChar char="■"/>
              <a:defRPr sz="17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365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Montserrat Medium"/>
              <a:buChar char="●"/>
              <a:defRPr sz="17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365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Montserrat Medium"/>
              <a:buChar char="○"/>
              <a:defRPr sz="17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365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Montserrat Medium"/>
              <a:buChar char="■"/>
              <a:defRPr sz="17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 algn="r">
              <a:buNone/>
              <a:defRPr sz="1300">
                <a:solidFill>
                  <a:schemeClr val="dk2"/>
                </a:solidFill>
              </a:defRPr>
            </a:lvl1pPr>
            <a:lvl2pPr lvl="1" rtl="0" algn="r">
              <a:buNone/>
              <a:defRPr sz="1300">
                <a:solidFill>
                  <a:schemeClr val="dk2"/>
                </a:solidFill>
              </a:defRPr>
            </a:lvl2pPr>
            <a:lvl3pPr lvl="2" rtl="0" algn="r">
              <a:buNone/>
              <a:defRPr sz="1300">
                <a:solidFill>
                  <a:schemeClr val="dk2"/>
                </a:solidFill>
              </a:defRPr>
            </a:lvl3pPr>
            <a:lvl4pPr lvl="3" rtl="0" algn="r">
              <a:buNone/>
              <a:defRPr sz="1300">
                <a:solidFill>
                  <a:schemeClr val="dk2"/>
                </a:solidFill>
              </a:defRPr>
            </a:lvl4pPr>
            <a:lvl5pPr lvl="4" rtl="0" algn="r">
              <a:buNone/>
              <a:defRPr sz="1300">
                <a:solidFill>
                  <a:schemeClr val="dk2"/>
                </a:solidFill>
              </a:defRPr>
            </a:lvl5pPr>
            <a:lvl6pPr lvl="5" rtl="0" algn="r">
              <a:buNone/>
              <a:defRPr sz="1300">
                <a:solidFill>
                  <a:schemeClr val="dk2"/>
                </a:solidFill>
              </a:defRPr>
            </a:lvl6pPr>
            <a:lvl7pPr lvl="6" rtl="0" algn="r">
              <a:buNone/>
              <a:defRPr sz="1300">
                <a:solidFill>
                  <a:schemeClr val="dk2"/>
                </a:solidFill>
              </a:defRPr>
            </a:lvl7pPr>
            <a:lvl8pPr lvl="7" rtl="0" algn="r">
              <a:buNone/>
              <a:defRPr sz="1300">
                <a:solidFill>
                  <a:schemeClr val="dk2"/>
                </a:solidFill>
              </a:defRPr>
            </a:lvl8pPr>
            <a:lvl9pPr lvl="8" rtl="0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1"/>
          <p:cNvSpPr txBox="1"/>
          <p:nvPr/>
        </p:nvSpPr>
        <p:spPr>
          <a:xfrm>
            <a:off x="327664" y="6468800"/>
            <a:ext cx="1671300" cy="1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Montserrat Medium"/>
              <a:buNone/>
            </a:pPr>
            <a:r>
              <a:rPr b="0" i="0" lang="en" sz="700" u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Copyright © Edge Impulse Inc.</a:t>
            </a:r>
            <a:endParaRPr sz="8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22.png"/><Relationship Id="rId9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9.png"/><Relationship Id="rId7" Type="http://schemas.openxmlformats.org/officeDocument/2006/relationships/image" Target="../media/image14.png"/><Relationship Id="rId8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edgeimpulse/workshop-particle-p2-inference" TargetMode="External"/><Relationship Id="rId4" Type="http://schemas.openxmlformats.org/officeDocument/2006/relationships/hyperlink" Target="https://docs.edgeimpulse.com/docs/development-platforms/officially-supported-mcu-targets/particle-photon-2" TargetMode="External"/><Relationship Id="rId5" Type="http://schemas.openxmlformats.org/officeDocument/2006/relationships/hyperlink" Target="https://github.com/edgeimpulse/firmware-particle" TargetMode="External"/><Relationship Id="rId6" Type="http://schemas.openxmlformats.org/officeDocument/2006/relationships/hyperlink" Target="https://docs.edgeimpulse.com/docs/tutorials/end-to-end-tutorials" TargetMode="External"/><Relationship Id="rId7" Type="http://schemas.openxmlformats.org/officeDocument/2006/relationships/hyperlink" Target="https://edgeimpulse.com/projects/overview" TargetMode="External"/><Relationship Id="rId8" Type="http://schemas.openxmlformats.org/officeDocument/2006/relationships/hyperlink" Target="https://www.hackster.io/EdgeImpulse/project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ocs.edgeimpulse.com/docs/development-platforms/officially-supported-mcu-targets/particle-photon-2" TargetMode="External"/><Relationship Id="rId4" Type="http://schemas.openxmlformats.org/officeDocument/2006/relationships/hyperlink" Target="https://github.com/edgeimpulse/firmware-particle" TargetMode="External"/><Relationship Id="rId5" Type="http://schemas.openxmlformats.org/officeDocument/2006/relationships/hyperlink" Target="https://setup.particle.io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ocs.edgeimpulse.com/reference/ingestion-api" TargetMode="External"/><Relationship Id="rId4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ocs.edgeimpulse.com/docs/tutorials/end-to-end-tutorials" TargetMode="External"/><Relationship Id="rId4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7275"/>
            <a:ext cx="12192000" cy="6932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 rotWithShape="1">
          <a:blip r:embed="rId4">
            <a:alphaModFix/>
          </a:blip>
          <a:srcRect b="9853" l="0" r="54427" t="0"/>
          <a:stretch/>
        </p:blipFill>
        <p:spPr>
          <a:xfrm>
            <a:off x="7601157" y="-37275"/>
            <a:ext cx="4590844" cy="693254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862101" y="594188"/>
            <a:ext cx="4365600" cy="3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552640" y="4589536"/>
            <a:ext cx="37449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552650" y="4927000"/>
            <a:ext cx="69693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Shawn Hymel</a:t>
            </a:r>
            <a:endParaRPr sz="2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Google Shape;88;p17"/>
          <p:cNvSpPr txBox="1"/>
          <p:nvPr>
            <p:ph idx="4294967295" type="title"/>
          </p:nvPr>
        </p:nvSpPr>
        <p:spPr>
          <a:xfrm>
            <a:off x="594047" y="1503875"/>
            <a:ext cx="6893700" cy="27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75">
            <a:spAutoFit/>
          </a:bodyPr>
          <a:lstStyle/>
          <a:p>
            <a:pPr indent="0" lvl="0" marL="0" rtl="0" algn="l">
              <a:lnSpc>
                <a:spcPct val="9357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Montserrat"/>
              <a:buNone/>
            </a:pPr>
            <a:r>
              <a:rPr lang="en" sz="6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ML Model Deployment to Particle Photon 2</a:t>
            </a:r>
            <a:endParaRPr sz="900"/>
          </a:p>
        </p:txBody>
      </p:sp>
      <p:grpSp>
        <p:nvGrpSpPr>
          <p:cNvPr id="89" name="Google Shape;89;p17"/>
          <p:cNvGrpSpPr/>
          <p:nvPr/>
        </p:nvGrpSpPr>
        <p:grpSpPr>
          <a:xfrm>
            <a:off x="512933" y="525080"/>
            <a:ext cx="1864827" cy="255376"/>
            <a:chOff x="845727" y="865755"/>
            <a:chExt cx="3074736" cy="421065"/>
          </a:xfrm>
        </p:grpSpPr>
        <p:pic>
          <p:nvPicPr>
            <p:cNvPr id="90" name="Google Shape;90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97454" y="1033685"/>
              <a:ext cx="188528" cy="872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p17"/>
            <p:cNvSpPr/>
            <p:nvPr/>
          </p:nvSpPr>
          <p:spPr>
            <a:xfrm>
              <a:off x="862460" y="1033638"/>
              <a:ext cx="300355" cy="87630"/>
            </a:xfrm>
            <a:custGeom>
              <a:rect b="b" l="l" r="r" t="t"/>
              <a:pathLst>
                <a:path extrusionOk="0" h="87630" w="300355">
                  <a:moveTo>
                    <a:pt x="256212" y="0"/>
                  </a:moveTo>
                  <a:lnTo>
                    <a:pt x="43789" y="0"/>
                  </a:lnTo>
                  <a:lnTo>
                    <a:pt x="26742" y="3428"/>
                  </a:lnTo>
                  <a:lnTo>
                    <a:pt x="12824" y="12778"/>
                  </a:lnTo>
                  <a:lnTo>
                    <a:pt x="3440" y="26650"/>
                  </a:lnTo>
                  <a:lnTo>
                    <a:pt x="0" y="43642"/>
                  </a:lnTo>
                  <a:lnTo>
                    <a:pt x="3440" y="60629"/>
                  </a:lnTo>
                  <a:lnTo>
                    <a:pt x="12824" y="74497"/>
                  </a:lnTo>
                  <a:lnTo>
                    <a:pt x="26742" y="83846"/>
                  </a:lnTo>
                  <a:lnTo>
                    <a:pt x="43789" y="87274"/>
                  </a:lnTo>
                  <a:lnTo>
                    <a:pt x="256212" y="87274"/>
                  </a:lnTo>
                  <a:lnTo>
                    <a:pt x="273256" y="83846"/>
                  </a:lnTo>
                  <a:lnTo>
                    <a:pt x="287171" y="74497"/>
                  </a:lnTo>
                  <a:lnTo>
                    <a:pt x="296551" y="60629"/>
                  </a:lnTo>
                  <a:lnTo>
                    <a:pt x="299990" y="43642"/>
                  </a:lnTo>
                  <a:lnTo>
                    <a:pt x="296551" y="26667"/>
                  </a:lnTo>
                  <a:lnTo>
                    <a:pt x="287171" y="12794"/>
                  </a:lnTo>
                  <a:lnTo>
                    <a:pt x="273256" y="3433"/>
                  </a:lnTo>
                  <a:lnTo>
                    <a:pt x="256212" y="0"/>
                  </a:lnTo>
                  <a:close/>
                </a:path>
              </a:pathLst>
            </a:custGeom>
            <a:solidFill>
              <a:srgbClr val="80BC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7"/>
            <p:cNvSpPr/>
            <p:nvPr/>
          </p:nvSpPr>
          <p:spPr>
            <a:xfrm>
              <a:off x="845727" y="1162361"/>
              <a:ext cx="593090" cy="124459"/>
            </a:xfrm>
            <a:custGeom>
              <a:rect b="b" l="l" r="r" t="t"/>
              <a:pathLst>
                <a:path extrusionOk="0" h="124459" w="593090">
                  <a:moveTo>
                    <a:pt x="62218" y="0"/>
                  </a:moveTo>
                  <a:lnTo>
                    <a:pt x="37994" y="4875"/>
                  </a:lnTo>
                  <a:lnTo>
                    <a:pt x="18218" y="18168"/>
                  </a:lnTo>
                  <a:lnTo>
                    <a:pt x="4887" y="37879"/>
                  </a:lnTo>
                  <a:lnTo>
                    <a:pt x="0" y="62008"/>
                  </a:lnTo>
                  <a:lnTo>
                    <a:pt x="4893" y="86149"/>
                  </a:lnTo>
                  <a:lnTo>
                    <a:pt x="18233" y="105855"/>
                  </a:lnTo>
                  <a:lnTo>
                    <a:pt x="38011" y="119137"/>
                  </a:lnTo>
                  <a:lnTo>
                    <a:pt x="62218" y="124006"/>
                  </a:lnTo>
                  <a:lnTo>
                    <a:pt x="76135" y="122446"/>
                  </a:lnTo>
                  <a:lnTo>
                    <a:pt x="88950" y="117995"/>
                  </a:lnTo>
                  <a:lnTo>
                    <a:pt x="100319" y="110997"/>
                  </a:lnTo>
                  <a:lnTo>
                    <a:pt x="109902" y="101797"/>
                  </a:lnTo>
                  <a:lnTo>
                    <a:pt x="592987" y="101797"/>
                  </a:lnTo>
                  <a:lnTo>
                    <a:pt x="562579" y="22208"/>
                  </a:lnTo>
                  <a:lnTo>
                    <a:pt x="109902" y="22208"/>
                  </a:lnTo>
                  <a:lnTo>
                    <a:pt x="100319" y="13026"/>
                  </a:lnTo>
                  <a:lnTo>
                    <a:pt x="88950" y="6027"/>
                  </a:lnTo>
                  <a:lnTo>
                    <a:pt x="76135" y="1566"/>
                  </a:lnTo>
                  <a:lnTo>
                    <a:pt x="62218" y="0"/>
                  </a:lnTo>
                  <a:close/>
                </a:path>
              </a:pathLst>
            </a:custGeom>
            <a:solidFill>
              <a:srgbClr val="F14B1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7"/>
            <p:cNvSpPr/>
            <p:nvPr/>
          </p:nvSpPr>
          <p:spPr>
            <a:xfrm>
              <a:off x="845731" y="865755"/>
              <a:ext cx="484505" cy="124459"/>
            </a:xfrm>
            <a:custGeom>
              <a:rect b="b" l="l" r="r" t="t"/>
              <a:pathLst>
                <a:path extrusionOk="0" h="124459" w="484505">
                  <a:moveTo>
                    <a:pt x="62218" y="0"/>
                  </a:moveTo>
                  <a:lnTo>
                    <a:pt x="37989" y="4875"/>
                  </a:lnTo>
                  <a:lnTo>
                    <a:pt x="18214" y="18166"/>
                  </a:lnTo>
                  <a:lnTo>
                    <a:pt x="4885" y="37874"/>
                  </a:lnTo>
                  <a:lnTo>
                    <a:pt x="0" y="61998"/>
                  </a:lnTo>
                  <a:lnTo>
                    <a:pt x="4891" y="86145"/>
                  </a:lnTo>
                  <a:lnTo>
                    <a:pt x="18229" y="105854"/>
                  </a:lnTo>
                  <a:lnTo>
                    <a:pt x="38007" y="119137"/>
                  </a:lnTo>
                  <a:lnTo>
                    <a:pt x="62218" y="124006"/>
                  </a:lnTo>
                  <a:lnTo>
                    <a:pt x="75743" y="122527"/>
                  </a:lnTo>
                  <a:lnTo>
                    <a:pt x="88222" y="118307"/>
                  </a:lnTo>
                  <a:lnTo>
                    <a:pt x="99350" y="111673"/>
                  </a:lnTo>
                  <a:lnTo>
                    <a:pt x="108823" y="102949"/>
                  </a:lnTo>
                  <a:lnTo>
                    <a:pt x="484121" y="102949"/>
                  </a:lnTo>
                  <a:lnTo>
                    <a:pt x="453713" y="23360"/>
                  </a:lnTo>
                  <a:lnTo>
                    <a:pt x="110802" y="23360"/>
                  </a:lnTo>
                  <a:lnTo>
                    <a:pt x="101172" y="13720"/>
                  </a:lnTo>
                  <a:lnTo>
                    <a:pt x="89616" y="6355"/>
                  </a:lnTo>
                  <a:lnTo>
                    <a:pt x="76507" y="1653"/>
                  </a:lnTo>
                  <a:lnTo>
                    <a:pt x="62218" y="0"/>
                  </a:lnTo>
                  <a:close/>
                </a:path>
              </a:pathLst>
            </a:custGeom>
            <a:solidFill>
              <a:srgbClr val="00ABB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7"/>
            <p:cNvSpPr/>
            <p:nvPr/>
          </p:nvSpPr>
          <p:spPr>
            <a:xfrm>
              <a:off x="1622717" y="968050"/>
              <a:ext cx="164464" cy="215900"/>
            </a:xfrm>
            <a:custGeom>
              <a:rect b="b" l="l" r="r" t="t"/>
              <a:pathLst>
                <a:path extrusionOk="0" h="215900" w="164464">
                  <a:moveTo>
                    <a:pt x="164299" y="173990"/>
                  </a:moveTo>
                  <a:lnTo>
                    <a:pt x="47167" y="173990"/>
                  </a:lnTo>
                  <a:lnTo>
                    <a:pt x="47167" y="128270"/>
                  </a:lnTo>
                  <a:lnTo>
                    <a:pt x="148894" y="128270"/>
                  </a:lnTo>
                  <a:lnTo>
                    <a:pt x="148894" y="86360"/>
                  </a:lnTo>
                  <a:lnTo>
                    <a:pt x="47167" y="86360"/>
                  </a:lnTo>
                  <a:lnTo>
                    <a:pt x="47167" y="41910"/>
                  </a:lnTo>
                  <a:lnTo>
                    <a:pt x="162750" y="41910"/>
                  </a:lnTo>
                  <a:lnTo>
                    <a:pt x="162750" y="0"/>
                  </a:lnTo>
                  <a:lnTo>
                    <a:pt x="0" y="0"/>
                  </a:lnTo>
                  <a:lnTo>
                    <a:pt x="0" y="41910"/>
                  </a:lnTo>
                  <a:lnTo>
                    <a:pt x="0" y="86360"/>
                  </a:lnTo>
                  <a:lnTo>
                    <a:pt x="0" y="128270"/>
                  </a:lnTo>
                  <a:lnTo>
                    <a:pt x="0" y="173990"/>
                  </a:lnTo>
                  <a:lnTo>
                    <a:pt x="0" y="215900"/>
                  </a:lnTo>
                  <a:lnTo>
                    <a:pt x="164299" y="215900"/>
                  </a:lnTo>
                  <a:lnTo>
                    <a:pt x="164299" y="1739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5" name="Google Shape;95;p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824404" y="968175"/>
              <a:ext cx="198821" cy="215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051153" y="964477"/>
              <a:ext cx="205595" cy="2231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17"/>
            <p:cNvSpPr/>
            <p:nvPr/>
          </p:nvSpPr>
          <p:spPr>
            <a:xfrm>
              <a:off x="2297595" y="968050"/>
              <a:ext cx="339089" cy="215900"/>
            </a:xfrm>
            <a:custGeom>
              <a:rect b="b" l="l" r="r" t="t"/>
              <a:pathLst>
                <a:path extrusionOk="0" h="215900" w="339089">
                  <a:moveTo>
                    <a:pt x="164287" y="173990"/>
                  </a:moveTo>
                  <a:lnTo>
                    <a:pt x="47167" y="173990"/>
                  </a:lnTo>
                  <a:lnTo>
                    <a:pt x="47167" y="128270"/>
                  </a:lnTo>
                  <a:lnTo>
                    <a:pt x="148894" y="128270"/>
                  </a:lnTo>
                  <a:lnTo>
                    <a:pt x="148894" y="86360"/>
                  </a:lnTo>
                  <a:lnTo>
                    <a:pt x="47167" y="86360"/>
                  </a:lnTo>
                  <a:lnTo>
                    <a:pt x="47167" y="41910"/>
                  </a:lnTo>
                  <a:lnTo>
                    <a:pt x="162750" y="41910"/>
                  </a:lnTo>
                  <a:lnTo>
                    <a:pt x="162750" y="0"/>
                  </a:lnTo>
                  <a:lnTo>
                    <a:pt x="0" y="0"/>
                  </a:lnTo>
                  <a:lnTo>
                    <a:pt x="0" y="41910"/>
                  </a:lnTo>
                  <a:lnTo>
                    <a:pt x="0" y="86360"/>
                  </a:lnTo>
                  <a:lnTo>
                    <a:pt x="0" y="128270"/>
                  </a:lnTo>
                  <a:lnTo>
                    <a:pt x="0" y="173990"/>
                  </a:lnTo>
                  <a:lnTo>
                    <a:pt x="0" y="215900"/>
                  </a:lnTo>
                  <a:lnTo>
                    <a:pt x="164287" y="215900"/>
                  </a:lnTo>
                  <a:lnTo>
                    <a:pt x="164287" y="173990"/>
                  </a:lnTo>
                  <a:close/>
                </a:path>
                <a:path extrusionOk="0" h="215900" w="339089">
                  <a:moveTo>
                    <a:pt x="338899" y="139"/>
                  </a:moveTo>
                  <a:lnTo>
                    <a:pt x="291426" y="139"/>
                  </a:lnTo>
                  <a:lnTo>
                    <a:pt x="291426" y="215900"/>
                  </a:lnTo>
                  <a:lnTo>
                    <a:pt x="338899" y="215900"/>
                  </a:lnTo>
                  <a:lnTo>
                    <a:pt x="338899" y="1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8" name="Google Shape;98;p1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685610" y="968180"/>
              <a:ext cx="215773" cy="2157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1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948397" y="968183"/>
              <a:ext cx="170759" cy="2157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1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146080" y="968178"/>
              <a:ext cx="188036" cy="2191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1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377644" y="965097"/>
              <a:ext cx="341986" cy="2219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Google Shape;102;p17"/>
            <p:cNvSpPr/>
            <p:nvPr/>
          </p:nvSpPr>
          <p:spPr>
            <a:xfrm>
              <a:off x="3755999" y="968050"/>
              <a:ext cx="164464" cy="215900"/>
            </a:xfrm>
            <a:custGeom>
              <a:rect b="b" l="l" r="r" t="t"/>
              <a:pathLst>
                <a:path extrusionOk="0" h="215900" w="164464">
                  <a:moveTo>
                    <a:pt x="164299" y="173990"/>
                  </a:moveTo>
                  <a:lnTo>
                    <a:pt x="47167" y="173990"/>
                  </a:lnTo>
                  <a:lnTo>
                    <a:pt x="47167" y="128270"/>
                  </a:lnTo>
                  <a:lnTo>
                    <a:pt x="148894" y="128270"/>
                  </a:lnTo>
                  <a:lnTo>
                    <a:pt x="148894" y="86360"/>
                  </a:lnTo>
                  <a:lnTo>
                    <a:pt x="47167" y="86360"/>
                  </a:lnTo>
                  <a:lnTo>
                    <a:pt x="47167" y="41910"/>
                  </a:lnTo>
                  <a:lnTo>
                    <a:pt x="162750" y="41910"/>
                  </a:lnTo>
                  <a:lnTo>
                    <a:pt x="162750" y="0"/>
                  </a:lnTo>
                  <a:lnTo>
                    <a:pt x="0" y="0"/>
                  </a:lnTo>
                  <a:lnTo>
                    <a:pt x="0" y="41910"/>
                  </a:lnTo>
                  <a:lnTo>
                    <a:pt x="0" y="86360"/>
                  </a:lnTo>
                  <a:lnTo>
                    <a:pt x="0" y="128270"/>
                  </a:lnTo>
                  <a:lnTo>
                    <a:pt x="0" y="173990"/>
                  </a:lnTo>
                  <a:lnTo>
                    <a:pt x="0" y="215900"/>
                  </a:lnTo>
                  <a:lnTo>
                    <a:pt x="164299" y="215900"/>
                  </a:lnTo>
                  <a:lnTo>
                    <a:pt x="164299" y="1739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" name="Google Shape;103;p17"/>
          <p:cNvSpPr txBox="1"/>
          <p:nvPr>
            <p:ph idx="4294967295" type="sldNum"/>
          </p:nvPr>
        </p:nvSpPr>
        <p:spPr>
          <a:xfrm>
            <a:off x="8778163" y="6377631"/>
            <a:ext cx="2804700" cy="169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84615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>
            <p:ph type="title"/>
          </p:nvPr>
        </p:nvSpPr>
        <p:spPr>
          <a:xfrm>
            <a:off x="415600" y="4917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Inference Pipeline</a:t>
            </a:r>
            <a:endParaRPr/>
          </a:p>
        </p:txBody>
      </p:sp>
      <p:sp>
        <p:nvSpPr>
          <p:cNvPr id="197" name="Google Shape;197;p26"/>
          <p:cNvSpPr/>
          <p:nvPr/>
        </p:nvSpPr>
        <p:spPr>
          <a:xfrm>
            <a:off x="6516800" y="2209675"/>
            <a:ext cx="2424000" cy="2424000"/>
          </a:xfrm>
          <a:prstGeom prst="ellipse">
            <a:avLst/>
          </a:prstGeom>
          <a:solidFill>
            <a:srgbClr val="F14B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Model:</a:t>
            </a:r>
            <a:endParaRPr sz="22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3-layer dense neural network</a:t>
            </a:r>
            <a:endParaRPr sz="22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8" name="Google Shape;198;p26"/>
          <p:cNvSpPr/>
          <p:nvPr/>
        </p:nvSpPr>
        <p:spPr>
          <a:xfrm>
            <a:off x="3495600" y="2472475"/>
            <a:ext cx="1992000" cy="1898400"/>
          </a:xfrm>
          <a:prstGeom prst="rect">
            <a:avLst/>
          </a:prstGeom>
          <a:solidFill>
            <a:srgbClr val="00AB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Processing:</a:t>
            </a:r>
            <a:br>
              <a:rPr lang="en" sz="2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" sz="2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Spectral features</a:t>
            </a:r>
            <a:endParaRPr sz="22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99" name="Google Shape;199;p26"/>
          <p:cNvCxnSpPr/>
          <p:nvPr/>
        </p:nvCxnSpPr>
        <p:spPr>
          <a:xfrm>
            <a:off x="8727050" y="2735875"/>
            <a:ext cx="1256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0" name="Google Shape;200;p26"/>
          <p:cNvSpPr txBox="1"/>
          <p:nvPr/>
        </p:nvSpPr>
        <p:spPr>
          <a:xfrm>
            <a:off x="9970000" y="2489575"/>
            <a:ext cx="1806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P(idle)</a:t>
            </a:r>
            <a:endParaRPr sz="21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1" name="Google Shape;201;p26"/>
          <p:cNvSpPr txBox="1"/>
          <p:nvPr/>
        </p:nvSpPr>
        <p:spPr>
          <a:xfrm>
            <a:off x="9970000" y="2946775"/>
            <a:ext cx="1806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P(snake)</a:t>
            </a:r>
            <a:endParaRPr sz="21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2" name="Google Shape;202;p26"/>
          <p:cNvSpPr txBox="1"/>
          <p:nvPr/>
        </p:nvSpPr>
        <p:spPr>
          <a:xfrm>
            <a:off x="9970000" y="3403963"/>
            <a:ext cx="1806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P(updown)</a:t>
            </a:r>
            <a:endParaRPr sz="21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3" name="Google Shape;203;p26"/>
          <p:cNvSpPr txBox="1"/>
          <p:nvPr/>
        </p:nvSpPr>
        <p:spPr>
          <a:xfrm>
            <a:off x="9970000" y="3861175"/>
            <a:ext cx="1806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P(wave)</a:t>
            </a:r>
            <a:endParaRPr sz="21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04" name="Google Shape;204;p26"/>
          <p:cNvCxnSpPr/>
          <p:nvPr/>
        </p:nvCxnSpPr>
        <p:spPr>
          <a:xfrm>
            <a:off x="8727050" y="4107475"/>
            <a:ext cx="1256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" name="Google Shape;205;p26"/>
          <p:cNvCxnSpPr/>
          <p:nvPr/>
        </p:nvCxnSpPr>
        <p:spPr>
          <a:xfrm>
            <a:off x="8914200" y="3193075"/>
            <a:ext cx="1055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6" name="Google Shape;206;p26"/>
          <p:cNvCxnSpPr/>
          <p:nvPr/>
        </p:nvCxnSpPr>
        <p:spPr>
          <a:xfrm>
            <a:off x="8914200" y="3650275"/>
            <a:ext cx="1055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" name="Google Shape;207;p26"/>
          <p:cNvCxnSpPr/>
          <p:nvPr/>
        </p:nvCxnSpPr>
        <p:spPr>
          <a:xfrm>
            <a:off x="5478650" y="3421675"/>
            <a:ext cx="993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" name="Google Shape;208;p26"/>
          <p:cNvCxnSpPr/>
          <p:nvPr/>
        </p:nvCxnSpPr>
        <p:spPr>
          <a:xfrm>
            <a:off x="2458275" y="3421675"/>
            <a:ext cx="993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" name="Google Shape;209;p26"/>
          <p:cNvCxnSpPr/>
          <p:nvPr/>
        </p:nvCxnSpPr>
        <p:spPr>
          <a:xfrm flipH="1">
            <a:off x="2849025" y="3321075"/>
            <a:ext cx="212100" cy="21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26"/>
          <p:cNvCxnSpPr/>
          <p:nvPr/>
        </p:nvCxnSpPr>
        <p:spPr>
          <a:xfrm flipH="1">
            <a:off x="5869400" y="3321075"/>
            <a:ext cx="212100" cy="21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26"/>
          <p:cNvSpPr txBox="1"/>
          <p:nvPr/>
        </p:nvSpPr>
        <p:spPr>
          <a:xfrm>
            <a:off x="4313000" y="1532675"/>
            <a:ext cx="3324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Processed features </a:t>
            </a:r>
            <a:endParaRPr sz="22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(39 values)</a:t>
            </a:r>
            <a:endParaRPr sz="22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2" name="Google Shape;212;p26"/>
          <p:cNvSpPr txBox="1"/>
          <p:nvPr/>
        </p:nvSpPr>
        <p:spPr>
          <a:xfrm>
            <a:off x="1885425" y="1532675"/>
            <a:ext cx="2139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Raw features (186 values)</a:t>
            </a:r>
            <a:endParaRPr sz="22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3" name="Google Shape;213;p26"/>
          <p:cNvSpPr/>
          <p:nvPr/>
        </p:nvSpPr>
        <p:spPr>
          <a:xfrm>
            <a:off x="567988" y="2472475"/>
            <a:ext cx="1898400" cy="1898400"/>
          </a:xfrm>
          <a:prstGeom prst="roundRect">
            <a:avLst>
              <a:gd fmla="val 16667" name="adj"/>
            </a:avLst>
          </a:prstGeom>
          <a:solidFill>
            <a:srgbClr val="89898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Sensor</a:t>
            </a:r>
            <a:endParaRPr sz="22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(Accel.)</a:t>
            </a:r>
            <a:endParaRPr sz="22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14" name="Google Shape;214;p26"/>
          <p:cNvCxnSpPr>
            <a:stCxn id="212" idx="2"/>
          </p:cNvCxnSpPr>
          <p:nvPr/>
        </p:nvCxnSpPr>
        <p:spPr>
          <a:xfrm>
            <a:off x="2955075" y="2394575"/>
            <a:ext cx="0" cy="871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26"/>
          <p:cNvCxnSpPr/>
          <p:nvPr/>
        </p:nvCxnSpPr>
        <p:spPr>
          <a:xfrm>
            <a:off x="5976325" y="2394575"/>
            <a:ext cx="0" cy="871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16" name="Google Shape;216;p26"/>
          <p:cNvSpPr txBox="1"/>
          <p:nvPr/>
        </p:nvSpPr>
        <p:spPr>
          <a:xfrm>
            <a:off x="568000" y="4405075"/>
            <a:ext cx="2221500" cy="17238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Collect accelerometer data (3 axes) at 62.5 Hz for 1 second </a:t>
            </a:r>
            <a:endParaRPr sz="2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7" name="Google Shape;217;p26"/>
          <p:cNvSpPr txBox="1"/>
          <p:nvPr/>
        </p:nvSpPr>
        <p:spPr>
          <a:xfrm>
            <a:off x="4985250" y="4902475"/>
            <a:ext cx="2221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run_classifier()</a:t>
            </a:r>
            <a:endParaRPr sz="2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18" name="Google Shape;218;p26"/>
          <p:cNvCxnSpPr/>
          <p:nvPr/>
        </p:nvCxnSpPr>
        <p:spPr>
          <a:xfrm>
            <a:off x="3350600" y="4521475"/>
            <a:ext cx="0" cy="38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26"/>
          <p:cNvCxnSpPr/>
          <p:nvPr/>
        </p:nvCxnSpPr>
        <p:spPr>
          <a:xfrm>
            <a:off x="8793450" y="4521475"/>
            <a:ext cx="0" cy="38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26"/>
          <p:cNvCxnSpPr/>
          <p:nvPr/>
        </p:nvCxnSpPr>
        <p:spPr>
          <a:xfrm>
            <a:off x="3345100" y="4902475"/>
            <a:ext cx="5448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/>
          <p:nvPr>
            <p:ph type="title"/>
          </p:nvPr>
        </p:nvSpPr>
        <p:spPr>
          <a:xfrm>
            <a:off x="415600" y="4917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a Threshold</a:t>
            </a:r>
            <a:endParaRPr/>
          </a:p>
        </p:txBody>
      </p:sp>
      <p:sp>
        <p:nvSpPr>
          <p:cNvPr id="227" name="Google Shape;227;p27"/>
          <p:cNvSpPr txBox="1"/>
          <p:nvPr/>
        </p:nvSpPr>
        <p:spPr>
          <a:xfrm>
            <a:off x="6972201" y="5590325"/>
            <a:ext cx="3589800" cy="7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Confidence score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(for label “</a:t>
            </a:r>
            <a:r>
              <a:rPr lang="en" sz="2400"/>
              <a:t>snake</a:t>
            </a: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”): P</a:t>
            </a:r>
            <a:r>
              <a:rPr baseline="-25000" lang="en" sz="2400"/>
              <a:t>snake</a:t>
            </a:r>
            <a:endParaRPr b="0" baseline="-2500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7"/>
          <p:cNvSpPr txBox="1"/>
          <p:nvPr/>
        </p:nvSpPr>
        <p:spPr>
          <a:xfrm>
            <a:off x="2666951" y="1255275"/>
            <a:ext cx="66225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Histogram (“</a:t>
            </a:r>
            <a:r>
              <a:rPr lang="en" sz="3000"/>
              <a:t>snake</a:t>
            </a:r>
            <a:r>
              <a:rPr b="0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 vs. “not </a:t>
            </a:r>
            <a:r>
              <a:rPr lang="en" sz="3000"/>
              <a:t>snake</a:t>
            </a:r>
            <a:r>
              <a:rPr b="0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”)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9" name="Google Shape;229;p27"/>
          <p:cNvCxnSpPr/>
          <p:nvPr/>
        </p:nvCxnSpPr>
        <p:spPr>
          <a:xfrm>
            <a:off x="2846988" y="2532675"/>
            <a:ext cx="0" cy="26664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0" name="Google Shape;230;p27"/>
          <p:cNvCxnSpPr/>
          <p:nvPr/>
        </p:nvCxnSpPr>
        <p:spPr>
          <a:xfrm rot="10800000">
            <a:off x="2846988" y="5199075"/>
            <a:ext cx="6622500" cy="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1" name="Google Shape;231;p27"/>
          <p:cNvSpPr txBox="1"/>
          <p:nvPr/>
        </p:nvSpPr>
        <p:spPr>
          <a:xfrm rot="-5400000">
            <a:off x="666013" y="3038375"/>
            <a:ext cx="3353400" cy="9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Number of times a particular result occurs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7"/>
          <p:cNvSpPr txBox="1"/>
          <p:nvPr/>
        </p:nvSpPr>
        <p:spPr>
          <a:xfrm>
            <a:off x="2465538" y="5199075"/>
            <a:ext cx="7629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0.0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7"/>
          <p:cNvSpPr txBox="1"/>
          <p:nvPr/>
        </p:nvSpPr>
        <p:spPr>
          <a:xfrm>
            <a:off x="8706588" y="5199075"/>
            <a:ext cx="7629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1.0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7"/>
          <p:cNvSpPr/>
          <p:nvPr/>
        </p:nvSpPr>
        <p:spPr>
          <a:xfrm>
            <a:off x="4104063" y="2644175"/>
            <a:ext cx="619800" cy="2557800"/>
          </a:xfrm>
          <a:prstGeom prst="rect">
            <a:avLst/>
          </a:prstGeom>
          <a:solidFill>
            <a:srgbClr val="FCE5CD"/>
          </a:solidFill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7"/>
          <p:cNvSpPr/>
          <p:nvPr/>
        </p:nvSpPr>
        <p:spPr>
          <a:xfrm>
            <a:off x="3484163" y="3079000"/>
            <a:ext cx="619800" cy="2123100"/>
          </a:xfrm>
          <a:prstGeom prst="rect">
            <a:avLst/>
          </a:prstGeom>
          <a:solidFill>
            <a:srgbClr val="FCE5CD"/>
          </a:solidFill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7"/>
          <p:cNvSpPr/>
          <p:nvPr/>
        </p:nvSpPr>
        <p:spPr>
          <a:xfrm>
            <a:off x="2864363" y="4578850"/>
            <a:ext cx="619800" cy="623100"/>
          </a:xfrm>
          <a:prstGeom prst="rect">
            <a:avLst/>
          </a:prstGeom>
          <a:solidFill>
            <a:srgbClr val="FCE5CD"/>
          </a:solidFill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7"/>
          <p:cNvSpPr/>
          <p:nvPr/>
        </p:nvSpPr>
        <p:spPr>
          <a:xfrm>
            <a:off x="4727988" y="3079000"/>
            <a:ext cx="619800" cy="2123100"/>
          </a:xfrm>
          <a:prstGeom prst="rect">
            <a:avLst/>
          </a:prstGeom>
          <a:solidFill>
            <a:srgbClr val="FCE5CD"/>
          </a:solidFill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7"/>
          <p:cNvSpPr/>
          <p:nvPr/>
        </p:nvSpPr>
        <p:spPr>
          <a:xfrm>
            <a:off x="5343763" y="4578850"/>
            <a:ext cx="619800" cy="623100"/>
          </a:xfrm>
          <a:prstGeom prst="rect">
            <a:avLst/>
          </a:prstGeom>
          <a:solidFill>
            <a:srgbClr val="FCE5CD"/>
          </a:solidFill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7"/>
          <p:cNvSpPr/>
          <p:nvPr/>
        </p:nvSpPr>
        <p:spPr>
          <a:xfrm>
            <a:off x="7211513" y="2644175"/>
            <a:ext cx="619800" cy="2557800"/>
          </a:xfrm>
          <a:prstGeom prst="rect">
            <a:avLst/>
          </a:prstGeom>
          <a:solidFill>
            <a:srgbClr val="D9EAD3"/>
          </a:solidFill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7"/>
          <p:cNvSpPr/>
          <p:nvPr/>
        </p:nvSpPr>
        <p:spPr>
          <a:xfrm>
            <a:off x="6591613" y="3079000"/>
            <a:ext cx="619800" cy="2123100"/>
          </a:xfrm>
          <a:prstGeom prst="rect">
            <a:avLst/>
          </a:prstGeom>
          <a:solidFill>
            <a:srgbClr val="D9EAD3"/>
          </a:solidFill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7"/>
          <p:cNvSpPr/>
          <p:nvPr/>
        </p:nvSpPr>
        <p:spPr>
          <a:xfrm>
            <a:off x="5971813" y="4578850"/>
            <a:ext cx="619800" cy="623100"/>
          </a:xfrm>
          <a:prstGeom prst="rect">
            <a:avLst/>
          </a:prstGeom>
          <a:solidFill>
            <a:srgbClr val="D9EAD3"/>
          </a:solidFill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7"/>
          <p:cNvSpPr/>
          <p:nvPr/>
        </p:nvSpPr>
        <p:spPr>
          <a:xfrm>
            <a:off x="7835438" y="3079000"/>
            <a:ext cx="619800" cy="2123100"/>
          </a:xfrm>
          <a:prstGeom prst="rect">
            <a:avLst/>
          </a:prstGeom>
          <a:solidFill>
            <a:srgbClr val="D9EAD3"/>
          </a:solidFill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7"/>
          <p:cNvSpPr/>
          <p:nvPr/>
        </p:nvSpPr>
        <p:spPr>
          <a:xfrm>
            <a:off x="8451213" y="4578850"/>
            <a:ext cx="619800" cy="623100"/>
          </a:xfrm>
          <a:prstGeom prst="rect">
            <a:avLst/>
          </a:prstGeom>
          <a:solidFill>
            <a:srgbClr val="D9EAD3"/>
          </a:solidFill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7"/>
          <p:cNvSpPr/>
          <p:nvPr/>
        </p:nvSpPr>
        <p:spPr>
          <a:xfrm>
            <a:off x="2864363" y="2644250"/>
            <a:ext cx="1543325" cy="2557725"/>
          </a:xfrm>
          <a:custGeom>
            <a:rect b="b" l="l" r="r" t="t"/>
            <a:pathLst>
              <a:path extrusionOk="0" h="102309" w="61733">
                <a:moveTo>
                  <a:pt x="0" y="102309"/>
                </a:moveTo>
                <a:cubicBezTo>
                  <a:pt x="4879" y="90668"/>
                  <a:pt x="21303" y="48691"/>
                  <a:pt x="29273" y="32461"/>
                </a:cubicBezTo>
                <a:cubicBezTo>
                  <a:pt x="37243" y="16231"/>
                  <a:pt x="42411" y="10337"/>
                  <a:pt x="47821" y="4927"/>
                </a:cubicBezTo>
                <a:cubicBezTo>
                  <a:pt x="53231" y="-483"/>
                  <a:pt x="59414" y="821"/>
                  <a:pt x="61733" y="0"/>
                </a:cubicBezTo>
              </a:path>
            </a:pathLst>
          </a:cu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7"/>
          <p:cNvSpPr/>
          <p:nvPr/>
        </p:nvSpPr>
        <p:spPr>
          <a:xfrm>
            <a:off x="5988563" y="2644250"/>
            <a:ext cx="1543325" cy="2557725"/>
          </a:xfrm>
          <a:custGeom>
            <a:rect b="b" l="l" r="r" t="t"/>
            <a:pathLst>
              <a:path extrusionOk="0" h="102309" w="61733">
                <a:moveTo>
                  <a:pt x="0" y="102309"/>
                </a:moveTo>
                <a:cubicBezTo>
                  <a:pt x="4879" y="90668"/>
                  <a:pt x="21303" y="48691"/>
                  <a:pt x="29273" y="32461"/>
                </a:cubicBezTo>
                <a:cubicBezTo>
                  <a:pt x="37243" y="16231"/>
                  <a:pt x="42411" y="10337"/>
                  <a:pt x="47821" y="4927"/>
                </a:cubicBezTo>
                <a:cubicBezTo>
                  <a:pt x="53231" y="-483"/>
                  <a:pt x="59414" y="821"/>
                  <a:pt x="61733" y="0"/>
                </a:cubicBezTo>
              </a:path>
            </a:pathLst>
          </a:cu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7"/>
          <p:cNvSpPr/>
          <p:nvPr/>
        </p:nvSpPr>
        <p:spPr>
          <a:xfrm flipH="1">
            <a:off x="4393188" y="2644250"/>
            <a:ext cx="1543325" cy="2557725"/>
          </a:xfrm>
          <a:custGeom>
            <a:rect b="b" l="l" r="r" t="t"/>
            <a:pathLst>
              <a:path extrusionOk="0" h="102309" w="61733">
                <a:moveTo>
                  <a:pt x="0" y="102309"/>
                </a:moveTo>
                <a:cubicBezTo>
                  <a:pt x="4879" y="90668"/>
                  <a:pt x="21303" y="48691"/>
                  <a:pt x="29273" y="32461"/>
                </a:cubicBezTo>
                <a:cubicBezTo>
                  <a:pt x="37243" y="16231"/>
                  <a:pt x="42411" y="10337"/>
                  <a:pt x="47821" y="4927"/>
                </a:cubicBezTo>
                <a:cubicBezTo>
                  <a:pt x="53231" y="-483"/>
                  <a:pt x="59414" y="821"/>
                  <a:pt x="61733" y="0"/>
                </a:cubicBezTo>
              </a:path>
            </a:pathLst>
          </a:cu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7"/>
          <p:cNvSpPr/>
          <p:nvPr/>
        </p:nvSpPr>
        <p:spPr>
          <a:xfrm flipH="1">
            <a:off x="7517388" y="2644250"/>
            <a:ext cx="1543325" cy="2557725"/>
          </a:xfrm>
          <a:custGeom>
            <a:rect b="b" l="l" r="r" t="t"/>
            <a:pathLst>
              <a:path extrusionOk="0" h="102309" w="61733">
                <a:moveTo>
                  <a:pt x="0" y="102309"/>
                </a:moveTo>
                <a:cubicBezTo>
                  <a:pt x="4879" y="90668"/>
                  <a:pt x="21303" y="48691"/>
                  <a:pt x="29273" y="32461"/>
                </a:cubicBezTo>
                <a:cubicBezTo>
                  <a:pt x="37243" y="16231"/>
                  <a:pt x="42411" y="10337"/>
                  <a:pt x="47821" y="4927"/>
                </a:cubicBezTo>
                <a:cubicBezTo>
                  <a:pt x="53231" y="-483"/>
                  <a:pt x="59414" y="821"/>
                  <a:pt x="61733" y="0"/>
                </a:cubicBezTo>
              </a:path>
            </a:pathLst>
          </a:cu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7"/>
          <p:cNvSpPr txBox="1"/>
          <p:nvPr/>
        </p:nvSpPr>
        <p:spPr>
          <a:xfrm>
            <a:off x="5774363" y="2021075"/>
            <a:ext cx="34941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True Positives (TP)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7"/>
          <p:cNvSpPr txBox="1"/>
          <p:nvPr/>
        </p:nvSpPr>
        <p:spPr>
          <a:xfrm>
            <a:off x="2666913" y="2021075"/>
            <a:ext cx="34941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True Negatives (TN)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0" name="Google Shape;250;p27"/>
          <p:cNvCxnSpPr/>
          <p:nvPr/>
        </p:nvCxnSpPr>
        <p:spPr>
          <a:xfrm>
            <a:off x="5967588" y="2540375"/>
            <a:ext cx="0" cy="30960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51" name="Google Shape;251;p27"/>
          <p:cNvSpPr txBox="1"/>
          <p:nvPr/>
        </p:nvSpPr>
        <p:spPr>
          <a:xfrm>
            <a:off x="4393188" y="5636925"/>
            <a:ext cx="23505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Threshold: 0.5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 txBox="1"/>
          <p:nvPr>
            <p:ph type="title"/>
          </p:nvPr>
        </p:nvSpPr>
        <p:spPr>
          <a:xfrm>
            <a:off x="415600" y="4917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a Threshold</a:t>
            </a:r>
            <a:endParaRPr/>
          </a:p>
        </p:txBody>
      </p:sp>
      <p:cxnSp>
        <p:nvCxnSpPr>
          <p:cNvPr id="258" name="Google Shape;258;p28"/>
          <p:cNvCxnSpPr/>
          <p:nvPr/>
        </p:nvCxnSpPr>
        <p:spPr>
          <a:xfrm>
            <a:off x="2846888" y="2532675"/>
            <a:ext cx="0" cy="26664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9" name="Google Shape;259;p28"/>
          <p:cNvCxnSpPr/>
          <p:nvPr/>
        </p:nvCxnSpPr>
        <p:spPr>
          <a:xfrm rot="10800000">
            <a:off x="2846888" y="5199075"/>
            <a:ext cx="6622500" cy="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0" name="Google Shape;260;p28"/>
          <p:cNvSpPr txBox="1"/>
          <p:nvPr/>
        </p:nvSpPr>
        <p:spPr>
          <a:xfrm rot="-5400000">
            <a:off x="665913" y="3038375"/>
            <a:ext cx="3353400" cy="9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Number of times a particular result occurs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8"/>
          <p:cNvSpPr txBox="1"/>
          <p:nvPr/>
        </p:nvSpPr>
        <p:spPr>
          <a:xfrm>
            <a:off x="2465438" y="5199075"/>
            <a:ext cx="7629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0.0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8"/>
          <p:cNvSpPr txBox="1"/>
          <p:nvPr/>
        </p:nvSpPr>
        <p:spPr>
          <a:xfrm>
            <a:off x="8706488" y="5199075"/>
            <a:ext cx="7629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1.0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8"/>
          <p:cNvSpPr/>
          <p:nvPr/>
        </p:nvSpPr>
        <p:spPr>
          <a:xfrm>
            <a:off x="2864263" y="3150600"/>
            <a:ext cx="1755224" cy="2051551"/>
          </a:xfrm>
          <a:custGeom>
            <a:rect b="b" l="l" r="r" t="t"/>
            <a:pathLst>
              <a:path extrusionOk="0" h="102309" w="61733">
                <a:moveTo>
                  <a:pt x="0" y="102309"/>
                </a:moveTo>
                <a:cubicBezTo>
                  <a:pt x="4879" y="90668"/>
                  <a:pt x="21303" y="48691"/>
                  <a:pt x="29273" y="32461"/>
                </a:cubicBezTo>
                <a:cubicBezTo>
                  <a:pt x="37243" y="16231"/>
                  <a:pt x="42411" y="10337"/>
                  <a:pt x="47821" y="4927"/>
                </a:cubicBezTo>
                <a:cubicBezTo>
                  <a:pt x="53231" y="-483"/>
                  <a:pt x="59414" y="821"/>
                  <a:pt x="61733" y="0"/>
                </a:cubicBezTo>
              </a:path>
            </a:pathLst>
          </a:cu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8"/>
          <p:cNvSpPr/>
          <p:nvPr/>
        </p:nvSpPr>
        <p:spPr>
          <a:xfrm>
            <a:off x="4342588" y="3834975"/>
            <a:ext cx="2369930" cy="1366848"/>
          </a:xfrm>
          <a:custGeom>
            <a:rect b="b" l="l" r="r" t="t"/>
            <a:pathLst>
              <a:path extrusionOk="0" h="102309" w="61733">
                <a:moveTo>
                  <a:pt x="0" y="102309"/>
                </a:moveTo>
                <a:cubicBezTo>
                  <a:pt x="4879" y="90668"/>
                  <a:pt x="21303" y="48691"/>
                  <a:pt x="29273" y="32461"/>
                </a:cubicBezTo>
                <a:cubicBezTo>
                  <a:pt x="37243" y="16231"/>
                  <a:pt x="42411" y="10337"/>
                  <a:pt x="47821" y="4927"/>
                </a:cubicBezTo>
                <a:cubicBezTo>
                  <a:pt x="53231" y="-483"/>
                  <a:pt x="59414" y="821"/>
                  <a:pt x="61733" y="0"/>
                </a:cubicBezTo>
              </a:path>
            </a:pathLst>
          </a:cu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8"/>
          <p:cNvSpPr/>
          <p:nvPr/>
        </p:nvSpPr>
        <p:spPr>
          <a:xfrm flipH="1">
            <a:off x="4603139" y="3150600"/>
            <a:ext cx="1755224" cy="2051551"/>
          </a:xfrm>
          <a:custGeom>
            <a:rect b="b" l="l" r="r" t="t"/>
            <a:pathLst>
              <a:path extrusionOk="0" h="102309" w="61733">
                <a:moveTo>
                  <a:pt x="0" y="102309"/>
                </a:moveTo>
                <a:cubicBezTo>
                  <a:pt x="4879" y="90668"/>
                  <a:pt x="21303" y="48691"/>
                  <a:pt x="29273" y="32461"/>
                </a:cubicBezTo>
                <a:cubicBezTo>
                  <a:pt x="37243" y="16231"/>
                  <a:pt x="42411" y="10337"/>
                  <a:pt x="47821" y="4927"/>
                </a:cubicBezTo>
                <a:cubicBezTo>
                  <a:pt x="53231" y="-483"/>
                  <a:pt x="59414" y="821"/>
                  <a:pt x="61733" y="0"/>
                </a:cubicBezTo>
              </a:path>
            </a:pathLst>
          </a:cu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8"/>
          <p:cNvSpPr/>
          <p:nvPr/>
        </p:nvSpPr>
        <p:spPr>
          <a:xfrm flipH="1">
            <a:off x="6690683" y="3834975"/>
            <a:ext cx="2369930" cy="1366848"/>
          </a:xfrm>
          <a:custGeom>
            <a:rect b="b" l="l" r="r" t="t"/>
            <a:pathLst>
              <a:path extrusionOk="0" h="102309" w="61733">
                <a:moveTo>
                  <a:pt x="0" y="102309"/>
                </a:moveTo>
                <a:cubicBezTo>
                  <a:pt x="4879" y="90668"/>
                  <a:pt x="21303" y="48691"/>
                  <a:pt x="29273" y="32461"/>
                </a:cubicBezTo>
                <a:cubicBezTo>
                  <a:pt x="37243" y="16231"/>
                  <a:pt x="42411" y="10337"/>
                  <a:pt x="47821" y="4927"/>
                </a:cubicBezTo>
                <a:cubicBezTo>
                  <a:pt x="53231" y="-483"/>
                  <a:pt x="59414" y="821"/>
                  <a:pt x="61733" y="0"/>
                </a:cubicBezTo>
              </a:path>
            </a:pathLst>
          </a:cu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8"/>
          <p:cNvSpPr txBox="1"/>
          <p:nvPr/>
        </p:nvSpPr>
        <p:spPr>
          <a:xfrm>
            <a:off x="5774263" y="2021075"/>
            <a:ext cx="34941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True Positives (TP)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8"/>
          <p:cNvSpPr txBox="1"/>
          <p:nvPr/>
        </p:nvSpPr>
        <p:spPr>
          <a:xfrm>
            <a:off x="2666813" y="2021075"/>
            <a:ext cx="34941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True Negatives (TN)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9" name="Google Shape;269;p28"/>
          <p:cNvCxnSpPr/>
          <p:nvPr/>
        </p:nvCxnSpPr>
        <p:spPr>
          <a:xfrm>
            <a:off x="5967488" y="2540375"/>
            <a:ext cx="0" cy="30960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70" name="Google Shape;270;p28"/>
          <p:cNvSpPr txBox="1"/>
          <p:nvPr/>
        </p:nvSpPr>
        <p:spPr>
          <a:xfrm>
            <a:off x="4393088" y="5636925"/>
            <a:ext cx="23505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Threshold: 0.5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8"/>
          <p:cNvSpPr txBox="1"/>
          <p:nvPr/>
        </p:nvSpPr>
        <p:spPr>
          <a:xfrm>
            <a:off x="9268363" y="2925675"/>
            <a:ext cx="3157800" cy="9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False Positives (FP)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2" name="Google Shape;272;p28"/>
          <p:cNvCxnSpPr>
            <a:stCxn id="271" idx="1"/>
          </p:cNvCxnSpPr>
          <p:nvPr/>
        </p:nvCxnSpPr>
        <p:spPr>
          <a:xfrm flipH="1">
            <a:off x="6110563" y="3380325"/>
            <a:ext cx="3157800" cy="16713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3" name="Google Shape;273;p28"/>
          <p:cNvCxnSpPr>
            <a:stCxn id="267" idx="2"/>
          </p:cNvCxnSpPr>
          <p:nvPr/>
        </p:nvCxnSpPr>
        <p:spPr>
          <a:xfrm flipH="1">
            <a:off x="7080013" y="2644175"/>
            <a:ext cx="441300" cy="14190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4" name="Google Shape;274;p28"/>
          <p:cNvCxnSpPr>
            <a:stCxn id="268" idx="2"/>
          </p:cNvCxnSpPr>
          <p:nvPr/>
        </p:nvCxnSpPr>
        <p:spPr>
          <a:xfrm>
            <a:off x="4413863" y="2644175"/>
            <a:ext cx="80700" cy="8868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5" name="Google Shape;275;p28"/>
          <p:cNvSpPr txBox="1"/>
          <p:nvPr/>
        </p:nvSpPr>
        <p:spPr>
          <a:xfrm>
            <a:off x="70538" y="5708575"/>
            <a:ext cx="31578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False Negatives (FN)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6" name="Google Shape;276;p28"/>
          <p:cNvCxnSpPr>
            <a:stCxn id="275" idx="3"/>
          </p:cNvCxnSpPr>
          <p:nvPr/>
        </p:nvCxnSpPr>
        <p:spPr>
          <a:xfrm flipH="1" rot="10800000">
            <a:off x="3228338" y="5013475"/>
            <a:ext cx="1494600" cy="10308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7" name="Google Shape;277;p28"/>
          <p:cNvSpPr txBox="1"/>
          <p:nvPr/>
        </p:nvSpPr>
        <p:spPr>
          <a:xfrm>
            <a:off x="2666951" y="1255275"/>
            <a:ext cx="66225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Histogram (“</a:t>
            </a:r>
            <a:r>
              <a:rPr lang="en" sz="3000"/>
              <a:t>snake</a:t>
            </a:r>
            <a:r>
              <a:rPr b="0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 vs. “not </a:t>
            </a:r>
            <a:r>
              <a:rPr lang="en" sz="3000"/>
              <a:t>snake</a:t>
            </a:r>
            <a:r>
              <a:rPr b="0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”)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8"/>
          <p:cNvSpPr txBox="1"/>
          <p:nvPr/>
        </p:nvSpPr>
        <p:spPr>
          <a:xfrm>
            <a:off x="6972201" y="5590325"/>
            <a:ext cx="3589800" cy="7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Confidence score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(for label “</a:t>
            </a:r>
            <a:r>
              <a:rPr lang="en" sz="2400"/>
              <a:t>snake</a:t>
            </a: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”): P</a:t>
            </a:r>
            <a:r>
              <a:rPr baseline="-25000" lang="en" sz="2400"/>
              <a:t>snake</a:t>
            </a:r>
            <a:endParaRPr b="0" baseline="-2500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9"/>
          <p:cNvSpPr txBox="1"/>
          <p:nvPr>
            <p:ph type="title"/>
          </p:nvPr>
        </p:nvSpPr>
        <p:spPr>
          <a:xfrm>
            <a:off x="415600" y="4917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a Threshold</a:t>
            </a:r>
            <a:endParaRPr/>
          </a:p>
        </p:txBody>
      </p:sp>
      <p:sp>
        <p:nvSpPr>
          <p:cNvPr id="285" name="Google Shape;285;p29"/>
          <p:cNvSpPr txBox="1"/>
          <p:nvPr/>
        </p:nvSpPr>
        <p:spPr>
          <a:xfrm>
            <a:off x="2666951" y="1255275"/>
            <a:ext cx="66225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Histogram (“</a:t>
            </a:r>
            <a:r>
              <a:rPr lang="en" sz="3000"/>
              <a:t>snake</a:t>
            </a:r>
            <a:r>
              <a:rPr b="0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 vs. “not </a:t>
            </a:r>
            <a:r>
              <a:rPr lang="en" sz="3000"/>
              <a:t>snake</a:t>
            </a:r>
            <a:r>
              <a:rPr b="0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”)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9"/>
          <p:cNvSpPr txBox="1"/>
          <p:nvPr/>
        </p:nvSpPr>
        <p:spPr>
          <a:xfrm>
            <a:off x="6972201" y="5590325"/>
            <a:ext cx="3589800" cy="7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Confidence score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(for label “</a:t>
            </a:r>
            <a:r>
              <a:rPr lang="en" sz="2400"/>
              <a:t>snake</a:t>
            </a: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”): P</a:t>
            </a:r>
            <a:r>
              <a:rPr baseline="-25000" lang="en" sz="2400"/>
              <a:t>snake</a:t>
            </a:r>
            <a:endParaRPr b="0" baseline="-2500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7" name="Google Shape;287;p29"/>
          <p:cNvCxnSpPr/>
          <p:nvPr/>
        </p:nvCxnSpPr>
        <p:spPr>
          <a:xfrm>
            <a:off x="2846900" y="2532675"/>
            <a:ext cx="0" cy="26664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8" name="Google Shape;288;p29"/>
          <p:cNvCxnSpPr/>
          <p:nvPr/>
        </p:nvCxnSpPr>
        <p:spPr>
          <a:xfrm rot="10800000">
            <a:off x="2846900" y="5199075"/>
            <a:ext cx="6622500" cy="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9" name="Google Shape;289;p29"/>
          <p:cNvSpPr txBox="1"/>
          <p:nvPr/>
        </p:nvSpPr>
        <p:spPr>
          <a:xfrm rot="-5400000">
            <a:off x="665925" y="3038375"/>
            <a:ext cx="3353400" cy="9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Number of times a particular result occurs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9"/>
          <p:cNvSpPr txBox="1"/>
          <p:nvPr/>
        </p:nvSpPr>
        <p:spPr>
          <a:xfrm>
            <a:off x="2465450" y="5199075"/>
            <a:ext cx="7629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0.0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9"/>
          <p:cNvSpPr txBox="1"/>
          <p:nvPr/>
        </p:nvSpPr>
        <p:spPr>
          <a:xfrm>
            <a:off x="8706500" y="5199075"/>
            <a:ext cx="7629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1.0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9"/>
          <p:cNvSpPr/>
          <p:nvPr/>
        </p:nvSpPr>
        <p:spPr>
          <a:xfrm>
            <a:off x="2864275" y="3150600"/>
            <a:ext cx="1755224" cy="2051551"/>
          </a:xfrm>
          <a:custGeom>
            <a:rect b="b" l="l" r="r" t="t"/>
            <a:pathLst>
              <a:path extrusionOk="0" h="102309" w="61733">
                <a:moveTo>
                  <a:pt x="0" y="102309"/>
                </a:moveTo>
                <a:cubicBezTo>
                  <a:pt x="4879" y="90668"/>
                  <a:pt x="21303" y="48691"/>
                  <a:pt x="29273" y="32461"/>
                </a:cubicBezTo>
                <a:cubicBezTo>
                  <a:pt x="37243" y="16231"/>
                  <a:pt x="42411" y="10337"/>
                  <a:pt x="47821" y="4927"/>
                </a:cubicBezTo>
                <a:cubicBezTo>
                  <a:pt x="53231" y="-483"/>
                  <a:pt x="59414" y="821"/>
                  <a:pt x="61733" y="0"/>
                </a:cubicBezTo>
              </a:path>
            </a:pathLst>
          </a:cu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9"/>
          <p:cNvSpPr/>
          <p:nvPr/>
        </p:nvSpPr>
        <p:spPr>
          <a:xfrm>
            <a:off x="4342600" y="3834975"/>
            <a:ext cx="2369930" cy="1366848"/>
          </a:xfrm>
          <a:custGeom>
            <a:rect b="b" l="l" r="r" t="t"/>
            <a:pathLst>
              <a:path extrusionOk="0" h="102309" w="61733">
                <a:moveTo>
                  <a:pt x="0" y="102309"/>
                </a:moveTo>
                <a:cubicBezTo>
                  <a:pt x="4879" y="90668"/>
                  <a:pt x="21303" y="48691"/>
                  <a:pt x="29273" y="32461"/>
                </a:cubicBezTo>
                <a:cubicBezTo>
                  <a:pt x="37243" y="16231"/>
                  <a:pt x="42411" y="10337"/>
                  <a:pt x="47821" y="4927"/>
                </a:cubicBezTo>
                <a:cubicBezTo>
                  <a:pt x="53231" y="-483"/>
                  <a:pt x="59414" y="821"/>
                  <a:pt x="61733" y="0"/>
                </a:cubicBezTo>
              </a:path>
            </a:pathLst>
          </a:cu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9"/>
          <p:cNvSpPr/>
          <p:nvPr/>
        </p:nvSpPr>
        <p:spPr>
          <a:xfrm flipH="1">
            <a:off x="4603151" y="3150600"/>
            <a:ext cx="1755224" cy="2051551"/>
          </a:xfrm>
          <a:custGeom>
            <a:rect b="b" l="l" r="r" t="t"/>
            <a:pathLst>
              <a:path extrusionOk="0" h="102309" w="61733">
                <a:moveTo>
                  <a:pt x="0" y="102309"/>
                </a:moveTo>
                <a:cubicBezTo>
                  <a:pt x="4879" y="90668"/>
                  <a:pt x="21303" y="48691"/>
                  <a:pt x="29273" y="32461"/>
                </a:cubicBezTo>
                <a:cubicBezTo>
                  <a:pt x="37243" y="16231"/>
                  <a:pt x="42411" y="10337"/>
                  <a:pt x="47821" y="4927"/>
                </a:cubicBezTo>
                <a:cubicBezTo>
                  <a:pt x="53231" y="-483"/>
                  <a:pt x="59414" y="821"/>
                  <a:pt x="61733" y="0"/>
                </a:cubicBezTo>
              </a:path>
            </a:pathLst>
          </a:cu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9"/>
          <p:cNvSpPr/>
          <p:nvPr/>
        </p:nvSpPr>
        <p:spPr>
          <a:xfrm flipH="1">
            <a:off x="6690695" y="3834975"/>
            <a:ext cx="2369930" cy="1366848"/>
          </a:xfrm>
          <a:custGeom>
            <a:rect b="b" l="l" r="r" t="t"/>
            <a:pathLst>
              <a:path extrusionOk="0" h="102309" w="61733">
                <a:moveTo>
                  <a:pt x="0" y="102309"/>
                </a:moveTo>
                <a:cubicBezTo>
                  <a:pt x="4879" y="90668"/>
                  <a:pt x="21303" y="48691"/>
                  <a:pt x="29273" y="32461"/>
                </a:cubicBezTo>
                <a:cubicBezTo>
                  <a:pt x="37243" y="16231"/>
                  <a:pt x="42411" y="10337"/>
                  <a:pt x="47821" y="4927"/>
                </a:cubicBezTo>
                <a:cubicBezTo>
                  <a:pt x="53231" y="-483"/>
                  <a:pt x="59414" y="821"/>
                  <a:pt x="61733" y="0"/>
                </a:cubicBezTo>
              </a:path>
            </a:pathLst>
          </a:cu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9"/>
          <p:cNvSpPr txBox="1"/>
          <p:nvPr/>
        </p:nvSpPr>
        <p:spPr>
          <a:xfrm>
            <a:off x="5774275" y="2021075"/>
            <a:ext cx="34941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True Positives (TP)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9"/>
          <p:cNvSpPr txBox="1"/>
          <p:nvPr/>
        </p:nvSpPr>
        <p:spPr>
          <a:xfrm>
            <a:off x="2666825" y="2021075"/>
            <a:ext cx="34941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True Negatives (TN)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8" name="Google Shape;298;p29"/>
          <p:cNvCxnSpPr/>
          <p:nvPr/>
        </p:nvCxnSpPr>
        <p:spPr>
          <a:xfrm>
            <a:off x="4900463" y="2540375"/>
            <a:ext cx="0" cy="30960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99" name="Google Shape;299;p29"/>
          <p:cNvSpPr txBox="1"/>
          <p:nvPr/>
        </p:nvSpPr>
        <p:spPr>
          <a:xfrm>
            <a:off x="3725213" y="5636925"/>
            <a:ext cx="23505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Threshold: 0.3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9"/>
          <p:cNvSpPr txBox="1"/>
          <p:nvPr/>
        </p:nvSpPr>
        <p:spPr>
          <a:xfrm>
            <a:off x="9268375" y="2925675"/>
            <a:ext cx="3157800" cy="9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False Positives (FP)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9"/>
          <p:cNvSpPr txBox="1"/>
          <p:nvPr/>
        </p:nvSpPr>
        <p:spPr>
          <a:xfrm>
            <a:off x="70550" y="5708575"/>
            <a:ext cx="31578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False Negatives (FN)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2" name="Google Shape;302;p29"/>
          <p:cNvCxnSpPr>
            <a:stCxn id="300" idx="1"/>
          </p:cNvCxnSpPr>
          <p:nvPr/>
        </p:nvCxnSpPr>
        <p:spPr>
          <a:xfrm flipH="1">
            <a:off x="6110575" y="3380325"/>
            <a:ext cx="3157800" cy="16713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3" name="Google Shape;303;p29"/>
          <p:cNvCxnSpPr>
            <a:stCxn id="301" idx="3"/>
          </p:cNvCxnSpPr>
          <p:nvPr/>
        </p:nvCxnSpPr>
        <p:spPr>
          <a:xfrm flipH="1" rot="10800000">
            <a:off x="3228350" y="5013475"/>
            <a:ext cx="1494600" cy="10308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4" name="Google Shape;304;p29"/>
          <p:cNvCxnSpPr>
            <a:stCxn id="296" idx="2"/>
          </p:cNvCxnSpPr>
          <p:nvPr/>
        </p:nvCxnSpPr>
        <p:spPr>
          <a:xfrm flipH="1">
            <a:off x="7080025" y="2644175"/>
            <a:ext cx="441300" cy="14190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5" name="Google Shape;305;p29"/>
          <p:cNvCxnSpPr>
            <a:stCxn id="297" idx="2"/>
          </p:cNvCxnSpPr>
          <p:nvPr/>
        </p:nvCxnSpPr>
        <p:spPr>
          <a:xfrm>
            <a:off x="4413875" y="2644175"/>
            <a:ext cx="80700" cy="8868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0"/>
          <p:cNvSpPr txBox="1"/>
          <p:nvPr>
            <p:ph type="title"/>
          </p:nvPr>
        </p:nvSpPr>
        <p:spPr>
          <a:xfrm>
            <a:off x="415600" y="4917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a Threshold</a:t>
            </a:r>
            <a:endParaRPr/>
          </a:p>
        </p:txBody>
      </p:sp>
      <p:sp>
        <p:nvSpPr>
          <p:cNvPr id="312" name="Google Shape;312;p30"/>
          <p:cNvSpPr txBox="1"/>
          <p:nvPr/>
        </p:nvSpPr>
        <p:spPr>
          <a:xfrm>
            <a:off x="2666951" y="1255275"/>
            <a:ext cx="66225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Histogram (“</a:t>
            </a:r>
            <a:r>
              <a:rPr lang="en" sz="3000"/>
              <a:t>snake</a:t>
            </a:r>
            <a:r>
              <a:rPr b="0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 vs. “not </a:t>
            </a:r>
            <a:r>
              <a:rPr lang="en" sz="3000"/>
              <a:t>snake</a:t>
            </a:r>
            <a:r>
              <a:rPr b="0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”)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30"/>
          <p:cNvSpPr txBox="1"/>
          <p:nvPr/>
        </p:nvSpPr>
        <p:spPr>
          <a:xfrm>
            <a:off x="6972201" y="5590325"/>
            <a:ext cx="3589800" cy="7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Confidence score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(for label “</a:t>
            </a:r>
            <a:r>
              <a:rPr lang="en" sz="2400"/>
              <a:t>snake</a:t>
            </a: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”): P</a:t>
            </a:r>
            <a:r>
              <a:rPr baseline="-25000" lang="en" sz="2400"/>
              <a:t>snake</a:t>
            </a:r>
            <a:endParaRPr b="0" baseline="-2500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4" name="Google Shape;314;p30"/>
          <p:cNvCxnSpPr/>
          <p:nvPr/>
        </p:nvCxnSpPr>
        <p:spPr>
          <a:xfrm>
            <a:off x="2846900" y="2532675"/>
            <a:ext cx="0" cy="26664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5" name="Google Shape;315;p30"/>
          <p:cNvCxnSpPr/>
          <p:nvPr/>
        </p:nvCxnSpPr>
        <p:spPr>
          <a:xfrm rot="10800000">
            <a:off x="2846900" y="5199075"/>
            <a:ext cx="6622500" cy="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6" name="Google Shape;316;p30"/>
          <p:cNvSpPr txBox="1"/>
          <p:nvPr/>
        </p:nvSpPr>
        <p:spPr>
          <a:xfrm rot="-5400000">
            <a:off x="665925" y="3038375"/>
            <a:ext cx="3353400" cy="9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Number of times a particular result occurs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0"/>
          <p:cNvSpPr txBox="1"/>
          <p:nvPr/>
        </p:nvSpPr>
        <p:spPr>
          <a:xfrm>
            <a:off x="2465450" y="5199075"/>
            <a:ext cx="7629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0.0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0"/>
          <p:cNvSpPr txBox="1"/>
          <p:nvPr/>
        </p:nvSpPr>
        <p:spPr>
          <a:xfrm>
            <a:off x="8706500" y="5199075"/>
            <a:ext cx="7629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1.0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0"/>
          <p:cNvSpPr/>
          <p:nvPr/>
        </p:nvSpPr>
        <p:spPr>
          <a:xfrm>
            <a:off x="2864275" y="3150600"/>
            <a:ext cx="1755224" cy="2051551"/>
          </a:xfrm>
          <a:custGeom>
            <a:rect b="b" l="l" r="r" t="t"/>
            <a:pathLst>
              <a:path extrusionOk="0" h="102309" w="61733">
                <a:moveTo>
                  <a:pt x="0" y="102309"/>
                </a:moveTo>
                <a:cubicBezTo>
                  <a:pt x="4879" y="90668"/>
                  <a:pt x="21303" y="48691"/>
                  <a:pt x="29273" y="32461"/>
                </a:cubicBezTo>
                <a:cubicBezTo>
                  <a:pt x="37243" y="16231"/>
                  <a:pt x="42411" y="10337"/>
                  <a:pt x="47821" y="4927"/>
                </a:cubicBezTo>
                <a:cubicBezTo>
                  <a:pt x="53231" y="-483"/>
                  <a:pt x="59414" y="821"/>
                  <a:pt x="61733" y="0"/>
                </a:cubicBezTo>
              </a:path>
            </a:pathLst>
          </a:cu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0"/>
          <p:cNvSpPr/>
          <p:nvPr/>
        </p:nvSpPr>
        <p:spPr>
          <a:xfrm>
            <a:off x="4342600" y="3834975"/>
            <a:ext cx="2369930" cy="1366848"/>
          </a:xfrm>
          <a:custGeom>
            <a:rect b="b" l="l" r="r" t="t"/>
            <a:pathLst>
              <a:path extrusionOk="0" h="102309" w="61733">
                <a:moveTo>
                  <a:pt x="0" y="102309"/>
                </a:moveTo>
                <a:cubicBezTo>
                  <a:pt x="4879" y="90668"/>
                  <a:pt x="21303" y="48691"/>
                  <a:pt x="29273" y="32461"/>
                </a:cubicBezTo>
                <a:cubicBezTo>
                  <a:pt x="37243" y="16231"/>
                  <a:pt x="42411" y="10337"/>
                  <a:pt x="47821" y="4927"/>
                </a:cubicBezTo>
                <a:cubicBezTo>
                  <a:pt x="53231" y="-483"/>
                  <a:pt x="59414" y="821"/>
                  <a:pt x="61733" y="0"/>
                </a:cubicBezTo>
              </a:path>
            </a:pathLst>
          </a:cu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0"/>
          <p:cNvSpPr/>
          <p:nvPr/>
        </p:nvSpPr>
        <p:spPr>
          <a:xfrm flipH="1">
            <a:off x="4603151" y="3150600"/>
            <a:ext cx="1755224" cy="2051551"/>
          </a:xfrm>
          <a:custGeom>
            <a:rect b="b" l="l" r="r" t="t"/>
            <a:pathLst>
              <a:path extrusionOk="0" h="102309" w="61733">
                <a:moveTo>
                  <a:pt x="0" y="102309"/>
                </a:moveTo>
                <a:cubicBezTo>
                  <a:pt x="4879" y="90668"/>
                  <a:pt x="21303" y="48691"/>
                  <a:pt x="29273" y="32461"/>
                </a:cubicBezTo>
                <a:cubicBezTo>
                  <a:pt x="37243" y="16231"/>
                  <a:pt x="42411" y="10337"/>
                  <a:pt x="47821" y="4927"/>
                </a:cubicBezTo>
                <a:cubicBezTo>
                  <a:pt x="53231" y="-483"/>
                  <a:pt x="59414" y="821"/>
                  <a:pt x="61733" y="0"/>
                </a:cubicBezTo>
              </a:path>
            </a:pathLst>
          </a:cu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0"/>
          <p:cNvSpPr/>
          <p:nvPr/>
        </p:nvSpPr>
        <p:spPr>
          <a:xfrm flipH="1">
            <a:off x="6690695" y="3834975"/>
            <a:ext cx="2369930" cy="1366848"/>
          </a:xfrm>
          <a:custGeom>
            <a:rect b="b" l="l" r="r" t="t"/>
            <a:pathLst>
              <a:path extrusionOk="0" h="102309" w="61733">
                <a:moveTo>
                  <a:pt x="0" y="102309"/>
                </a:moveTo>
                <a:cubicBezTo>
                  <a:pt x="4879" y="90668"/>
                  <a:pt x="21303" y="48691"/>
                  <a:pt x="29273" y="32461"/>
                </a:cubicBezTo>
                <a:cubicBezTo>
                  <a:pt x="37243" y="16231"/>
                  <a:pt x="42411" y="10337"/>
                  <a:pt x="47821" y="4927"/>
                </a:cubicBezTo>
                <a:cubicBezTo>
                  <a:pt x="53231" y="-483"/>
                  <a:pt x="59414" y="821"/>
                  <a:pt x="61733" y="0"/>
                </a:cubicBezTo>
              </a:path>
            </a:pathLst>
          </a:cu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0"/>
          <p:cNvSpPr txBox="1"/>
          <p:nvPr/>
        </p:nvSpPr>
        <p:spPr>
          <a:xfrm>
            <a:off x="5774275" y="2021075"/>
            <a:ext cx="34941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True Positives (TP)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0"/>
          <p:cNvSpPr txBox="1"/>
          <p:nvPr/>
        </p:nvSpPr>
        <p:spPr>
          <a:xfrm>
            <a:off x="2666825" y="2021075"/>
            <a:ext cx="34941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True Negatives (TN)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5" name="Google Shape;325;p30"/>
          <p:cNvCxnSpPr/>
          <p:nvPr/>
        </p:nvCxnSpPr>
        <p:spPr>
          <a:xfrm>
            <a:off x="6961488" y="2540375"/>
            <a:ext cx="0" cy="30960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326" name="Google Shape;326;p30"/>
          <p:cNvSpPr txBox="1"/>
          <p:nvPr/>
        </p:nvSpPr>
        <p:spPr>
          <a:xfrm>
            <a:off x="4650138" y="5636925"/>
            <a:ext cx="23505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Threshold: 0.7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0"/>
          <p:cNvSpPr txBox="1"/>
          <p:nvPr/>
        </p:nvSpPr>
        <p:spPr>
          <a:xfrm>
            <a:off x="70550" y="5708575"/>
            <a:ext cx="31578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False Negatives (FN)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8" name="Google Shape;328;p30"/>
          <p:cNvCxnSpPr>
            <a:stCxn id="327" idx="3"/>
          </p:cNvCxnSpPr>
          <p:nvPr/>
        </p:nvCxnSpPr>
        <p:spPr>
          <a:xfrm flipH="1" rot="10800000">
            <a:off x="3228350" y="5013475"/>
            <a:ext cx="1494600" cy="10308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29" name="Google Shape;329;p30"/>
          <p:cNvCxnSpPr>
            <a:stCxn id="323" idx="2"/>
          </p:cNvCxnSpPr>
          <p:nvPr/>
        </p:nvCxnSpPr>
        <p:spPr>
          <a:xfrm flipH="1">
            <a:off x="7365325" y="2644175"/>
            <a:ext cx="156000" cy="16089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30" name="Google Shape;330;p30"/>
          <p:cNvCxnSpPr>
            <a:stCxn id="324" idx="2"/>
          </p:cNvCxnSpPr>
          <p:nvPr/>
        </p:nvCxnSpPr>
        <p:spPr>
          <a:xfrm>
            <a:off x="4413875" y="2644175"/>
            <a:ext cx="80700" cy="8868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1"/>
          <p:cNvSpPr txBox="1"/>
          <p:nvPr>
            <p:ph type="title"/>
          </p:nvPr>
        </p:nvSpPr>
        <p:spPr>
          <a:xfrm>
            <a:off x="415600" y="4917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Going Further</a:t>
            </a:r>
            <a:endParaRPr/>
          </a:p>
        </p:txBody>
      </p:sp>
      <p:sp>
        <p:nvSpPr>
          <p:cNvPr id="337" name="Google Shape;337;p31"/>
          <p:cNvSpPr txBox="1"/>
          <p:nvPr>
            <p:ph idx="1" type="body"/>
          </p:nvPr>
        </p:nvSpPr>
        <p:spPr>
          <a:xfrm>
            <a:off x="415600" y="1413425"/>
            <a:ext cx="11360700" cy="4936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2500"/>
          </a:bodyPr>
          <a:lstStyle/>
          <a:p>
            <a:pPr indent="-39306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 sz="2800"/>
              <a:t>This workshop</a:t>
            </a:r>
            <a:endParaRPr sz="2800"/>
          </a:p>
          <a:p>
            <a:pPr indent="-393064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800" u="sng">
                <a:solidFill>
                  <a:schemeClr val="hlink"/>
                </a:solidFill>
                <a:hlinkClick r:id="rId3"/>
              </a:rPr>
              <a:t>github.com/edgeimpulse/workshop-particle-p2-inference</a:t>
            </a:r>
            <a:endParaRPr sz="2800"/>
          </a:p>
          <a:p>
            <a:pPr indent="-3930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800"/>
              <a:t>Documentation</a:t>
            </a:r>
            <a:endParaRPr/>
          </a:p>
          <a:p>
            <a:pPr indent="-393064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800" u="sng">
                <a:solidFill>
                  <a:schemeClr val="hlink"/>
                </a:solidFill>
                <a:hlinkClick r:id="rId4"/>
              </a:rPr>
              <a:t>docs.edgeimpulse.com/docs/development-platforms/officially-supported-mcu-targets/particle-photon-2</a:t>
            </a:r>
            <a:endParaRPr sz="2800"/>
          </a:p>
          <a:p>
            <a:pPr indent="-393064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800" u="sng">
                <a:solidFill>
                  <a:schemeClr val="hlink"/>
                </a:solidFill>
                <a:hlinkClick r:id="rId5"/>
              </a:rPr>
              <a:t>github.com/edgeimpulse/firmware-particle</a:t>
            </a:r>
            <a:endParaRPr sz="2800"/>
          </a:p>
          <a:p>
            <a:pPr indent="-3930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800"/>
              <a:t>Project ideas</a:t>
            </a:r>
            <a:endParaRPr sz="2800"/>
          </a:p>
          <a:p>
            <a:pPr indent="-393064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800" u="sng">
                <a:solidFill>
                  <a:schemeClr val="hlink"/>
                </a:solidFill>
                <a:hlinkClick r:id="rId6"/>
              </a:rPr>
              <a:t>docs.edgeimpulse.com/docs/tutorials/end-to-end-tutorials</a:t>
            </a:r>
            <a:endParaRPr sz="2800"/>
          </a:p>
          <a:p>
            <a:pPr indent="-393064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800" u="sng">
                <a:solidFill>
                  <a:schemeClr val="hlink"/>
                </a:solidFill>
                <a:hlinkClick r:id="rId7"/>
              </a:rPr>
              <a:t>edgeimpulse.com/projects/overview</a:t>
            </a:r>
            <a:endParaRPr sz="2800"/>
          </a:p>
          <a:p>
            <a:pPr indent="-393064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800" u="sng">
                <a:solidFill>
                  <a:schemeClr val="hlink"/>
                </a:solidFill>
                <a:hlinkClick r:id="rId8"/>
              </a:rPr>
              <a:t>hackster.io/EdgeImpulse/projects</a:t>
            </a:r>
            <a:endParaRPr sz="2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415600" y="4917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415600" y="14134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Data collection</a:t>
            </a:r>
            <a:endParaRPr sz="2800"/>
          </a:p>
          <a:p>
            <a:pPr indent="-4064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Model training</a:t>
            </a:r>
            <a:endParaRPr sz="2800"/>
          </a:p>
          <a:p>
            <a:pPr indent="-4064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Model deployment</a:t>
            </a:r>
            <a:endParaRPr sz="2800"/>
          </a:p>
          <a:p>
            <a:pPr indent="-4064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Static inference</a:t>
            </a:r>
            <a:endParaRPr sz="2800"/>
          </a:p>
          <a:p>
            <a:pPr indent="-4064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800"/>
              <a:buAutoNum type="arabicPeriod"/>
            </a:pPr>
            <a:r>
              <a:rPr lang="en" sz="2800"/>
              <a:t>Live inference</a:t>
            </a:r>
            <a:endParaRPr sz="2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415600" y="4917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Official Edge Impulse Firmware</a:t>
            </a:r>
            <a:endParaRPr/>
          </a:p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415600" y="1413425"/>
            <a:ext cx="11037000" cy="4859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Follow directions on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Docs &gt; Development platforms &gt; Officially supported MCU targets &gt; Particle Photon 2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Clone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github.com/edgeimpulse/firmware-particle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Register device at </a:t>
            </a:r>
            <a:r>
              <a:rPr lang="en" sz="2400" u="sng">
                <a:solidFill>
                  <a:schemeClr val="hlink"/>
                </a:solidFill>
                <a:hlinkClick r:id="rId5"/>
              </a:rPr>
              <a:t>setup.particle.io/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Build and </a:t>
            </a:r>
            <a:r>
              <a:rPr lang="en" sz="2400"/>
              <a:t>flash</a:t>
            </a:r>
            <a:r>
              <a:rPr lang="en" sz="2400"/>
              <a:t> following README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415600" y="4917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124" name="Google Shape;124;p20"/>
          <p:cNvSpPr txBox="1"/>
          <p:nvPr>
            <p:ph idx="1" type="body"/>
          </p:nvPr>
        </p:nvSpPr>
        <p:spPr>
          <a:xfrm>
            <a:off x="415600" y="1413425"/>
            <a:ext cx="4719900" cy="4859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Flash</a:t>
            </a:r>
            <a:r>
              <a:rPr lang="en" sz="2400"/>
              <a:t> Edge Impulse firmware to P2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Create new project in Edge Impulse Studio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Use WebUSB to collect data (Chrome only)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Start: 100s of samples per class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Alternative:</a:t>
            </a:r>
            <a:endParaRPr sz="2400"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Store to SD card</a:t>
            </a:r>
            <a:endParaRPr sz="2400"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Use Edge Impulse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ingest service</a:t>
            </a:r>
            <a:endParaRPr sz="2400"/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5500" y="1837277"/>
            <a:ext cx="6969000" cy="360624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/>
          <p:nvPr/>
        </p:nvSpPr>
        <p:spPr>
          <a:xfrm rot="1308512">
            <a:off x="11329585" y="2829255"/>
            <a:ext cx="448176" cy="763486"/>
          </a:xfrm>
          <a:prstGeom prst="upArrow">
            <a:avLst>
              <a:gd fmla="val 33534" name="adj1"/>
              <a:gd fmla="val 50000" name="adj2"/>
            </a:avLst>
          </a:prstGeom>
          <a:solidFill>
            <a:srgbClr val="F14B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415600" y="4917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Machine Learning Model</a:t>
            </a:r>
            <a:endParaRPr/>
          </a:p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415600" y="1413425"/>
            <a:ext cx="3536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Create impulse</a:t>
            </a:r>
            <a:endParaRPr sz="2800"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Generate features</a:t>
            </a:r>
            <a:endParaRPr sz="2800"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Train machine learning model</a:t>
            </a:r>
            <a:endParaRPr sz="2800"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800"/>
              <a:t>Examples: </a:t>
            </a:r>
            <a:r>
              <a:rPr lang="en" sz="2200" u="sng">
                <a:solidFill>
                  <a:schemeClr val="hlink"/>
                </a:solidFill>
                <a:hlinkClick r:id="rId3"/>
              </a:rPr>
              <a:t>docs.edgeimpulse.com/docs/tutorials/end-to-end-tutorials</a:t>
            </a:r>
            <a:endParaRPr sz="2200"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7825" y="1255275"/>
            <a:ext cx="7718476" cy="4713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415600" y="4917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 Model as Particle Library</a:t>
            </a:r>
            <a:endParaRPr/>
          </a:p>
        </p:txBody>
      </p:sp>
      <p:sp>
        <p:nvSpPr>
          <p:cNvPr id="141" name="Google Shape;141;p22"/>
          <p:cNvSpPr txBox="1"/>
          <p:nvPr>
            <p:ph idx="1" type="body"/>
          </p:nvPr>
        </p:nvSpPr>
        <p:spPr>
          <a:xfrm>
            <a:off x="415600" y="1413425"/>
            <a:ext cx="3536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Go to Deployment page</a:t>
            </a:r>
            <a:endParaRPr sz="2800"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Search for “particle”</a:t>
            </a:r>
            <a:endParaRPr sz="2800"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Select Particle library</a:t>
            </a:r>
            <a:endParaRPr sz="2800"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Click “Build”</a:t>
            </a:r>
            <a:endParaRPr sz="2800"/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7825" y="1255275"/>
            <a:ext cx="7718475" cy="3760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415600" y="4917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Inference</a:t>
            </a:r>
            <a:endParaRPr/>
          </a:p>
        </p:txBody>
      </p:sp>
      <p:sp>
        <p:nvSpPr>
          <p:cNvPr id="149" name="Google Shape;149;p23"/>
          <p:cNvSpPr txBox="1"/>
          <p:nvPr>
            <p:ph idx="1" type="body"/>
          </p:nvPr>
        </p:nvSpPr>
        <p:spPr>
          <a:xfrm>
            <a:off x="415600" y="1413425"/>
            <a:ext cx="41208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Test that inference works</a:t>
            </a:r>
            <a:endParaRPr sz="2800"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Import project into Particle Workbench</a:t>
            </a:r>
            <a:endParaRPr sz="2800"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Copy raw features from sample</a:t>
            </a:r>
            <a:endParaRPr sz="2800"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Build and flash</a:t>
            </a:r>
            <a:endParaRPr sz="2800"/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950" y="1255276"/>
            <a:ext cx="7372896" cy="471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/>
          <p:nvPr/>
        </p:nvSpPr>
        <p:spPr>
          <a:xfrm rot="1308512">
            <a:off x="9511460" y="3257030"/>
            <a:ext cx="448176" cy="763486"/>
          </a:xfrm>
          <a:prstGeom prst="upArrow">
            <a:avLst>
              <a:gd fmla="val 33534" name="adj1"/>
              <a:gd fmla="val 50000" name="adj2"/>
            </a:avLst>
          </a:prstGeom>
          <a:solidFill>
            <a:srgbClr val="F14B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415600" y="4917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Inference Pipeline</a:t>
            </a:r>
            <a:endParaRPr/>
          </a:p>
        </p:txBody>
      </p:sp>
      <p:sp>
        <p:nvSpPr>
          <p:cNvPr id="158" name="Google Shape;158;p24"/>
          <p:cNvSpPr/>
          <p:nvPr/>
        </p:nvSpPr>
        <p:spPr>
          <a:xfrm>
            <a:off x="6516800" y="2209675"/>
            <a:ext cx="2424000" cy="2424000"/>
          </a:xfrm>
          <a:prstGeom prst="ellipse">
            <a:avLst/>
          </a:prstGeom>
          <a:solidFill>
            <a:srgbClr val="F14B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Model:</a:t>
            </a:r>
            <a:endParaRPr sz="22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3-layer dense neural network</a:t>
            </a:r>
            <a:endParaRPr sz="22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9" name="Google Shape;159;p24"/>
          <p:cNvSpPr/>
          <p:nvPr/>
        </p:nvSpPr>
        <p:spPr>
          <a:xfrm>
            <a:off x="3495600" y="2472475"/>
            <a:ext cx="1992000" cy="1898400"/>
          </a:xfrm>
          <a:prstGeom prst="rect">
            <a:avLst/>
          </a:prstGeom>
          <a:solidFill>
            <a:srgbClr val="00AB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Processing:</a:t>
            </a:r>
            <a:br>
              <a:rPr lang="en" sz="2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" sz="2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Spectral features</a:t>
            </a:r>
            <a:endParaRPr sz="22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60" name="Google Shape;160;p24"/>
          <p:cNvCxnSpPr/>
          <p:nvPr/>
        </p:nvCxnSpPr>
        <p:spPr>
          <a:xfrm>
            <a:off x="8727050" y="2735875"/>
            <a:ext cx="1256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" name="Google Shape;161;p24"/>
          <p:cNvSpPr txBox="1"/>
          <p:nvPr/>
        </p:nvSpPr>
        <p:spPr>
          <a:xfrm>
            <a:off x="9970000" y="2489575"/>
            <a:ext cx="1806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P(idle)</a:t>
            </a:r>
            <a:endParaRPr sz="21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2" name="Google Shape;162;p24"/>
          <p:cNvSpPr txBox="1"/>
          <p:nvPr/>
        </p:nvSpPr>
        <p:spPr>
          <a:xfrm>
            <a:off x="9970000" y="2946775"/>
            <a:ext cx="1806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P(snake)</a:t>
            </a:r>
            <a:endParaRPr sz="21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3" name="Google Shape;163;p24"/>
          <p:cNvSpPr txBox="1"/>
          <p:nvPr/>
        </p:nvSpPr>
        <p:spPr>
          <a:xfrm>
            <a:off x="9970000" y="3403963"/>
            <a:ext cx="1806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P(updown)</a:t>
            </a:r>
            <a:endParaRPr sz="21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4" name="Google Shape;164;p24"/>
          <p:cNvSpPr txBox="1"/>
          <p:nvPr/>
        </p:nvSpPr>
        <p:spPr>
          <a:xfrm>
            <a:off x="9970000" y="3861175"/>
            <a:ext cx="1806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P(wave)</a:t>
            </a:r>
            <a:endParaRPr sz="21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65" name="Google Shape;165;p24"/>
          <p:cNvCxnSpPr/>
          <p:nvPr/>
        </p:nvCxnSpPr>
        <p:spPr>
          <a:xfrm>
            <a:off x="8727050" y="4107475"/>
            <a:ext cx="1256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" name="Google Shape;166;p24"/>
          <p:cNvCxnSpPr/>
          <p:nvPr/>
        </p:nvCxnSpPr>
        <p:spPr>
          <a:xfrm>
            <a:off x="8914200" y="3193075"/>
            <a:ext cx="1055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" name="Google Shape;167;p24"/>
          <p:cNvCxnSpPr/>
          <p:nvPr/>
        </p:nvCxnSpPr>
        <p:spPr>
          <a:xfrm>
            <a:off x="8914200" y="3650275"/>
            <a:ext cx="1055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Google Shape;168;p24"/>
          <p:cNvCxnSpPr/>
          <p:nvPr/>
        </p:nvCxnSpPr>
        <p:spPr>
          <a:xfrm>
            <a:off x="5478650" y="3421675"/>
            <a:ext cx="993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Google Shape;169;p24"/>
          <p:cNvCxnSpPr/>
          <p:nvPr/>
        </p:nvCxnSpPr>
        <p:spPr>
          <a:xfrm>
            <a:off x="2458275" y="3421675"/>
            <a:ext cx="993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" name="Google Shape;170;p24"/>
          <p:cNvCxnSpPr/>
          <p:nvPr/>
        </p:nvCxnSpPr>
        <p:spPr>
          <a:xfrm flipH="1">
            <a:off x="2849025" y="3321075"/>
            <a:ext cx="212100" cy="21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24"/>
          <p:cNvCxnSpPr/>
          <p:nvPr/>
        </p:nvCxnSpPr>
        <p:spPr>
          <a:xfrm flipH="1">
            <a:off x="5869400" y="3321075"/>
            <a:ext cx="212100" cy="21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p24"/>
          <p:cNvSpPr txBox="1"/>
          <p:nvPr/>
        </p:nvSpPr>
        <p:spPr>
          <a:xfrm>
            <a:off x="4313000" y="1532675"/>
            <a:ext cx="3324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Processed features </a:t>
            </a:r>
            <a:endParaRPr sz="22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(39 values)</a:t>
            </a:r>
            <a:endParaRPr sz="22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24"/>
          <p:cNvSpPr txBox="1"/>
          <p:nvPr/>
        </p:nvSpPr>
        <p:spPr>
          <a:xfrm>
            <a:off x="1885425" y="1532675"/>
            <a:ext cx="2139300" cy="8619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Raw features (186 values)</a:t>
            </a:r>
            <a:endParaRPr sz="22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4" name="Google Shape;174;p24"/>
          <p:cNvSpPr/>
          <p:nvPr/>
        </p:nvSpPr>
        <p:spPr>
          <a:xfrm>
            <a:off x="567988" y="2472475"/>
            <a:ext cx="1898400" cy="1898400"/>
          </a:xfrm>
          <a:prstGeom prst="roundRect">
            <a:avLst>
              <a:gd fmla="val 16667" name="adj"/>
            </a:avLst>
          </a:prstGeom>
          <a:solidFill>
            <a:srgbClr val="89898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Sensor</a:t>
            </a:r>
            <a:endParaRPr sz="22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(Accel.)</a:t>
            </a:r>
            <a:endParaRPr sz="22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75" name="Google Shape;175;p24"/>
          <p:cNvCxnSpPr>
            <a:stCxn id="173" idx="2"/>
          </p:cNvCxnSpPr>
          <p:nvPr/>
        </p:nvCxnSpPr>
        <p:spPr>
          <a:xfrm>
            <a:off x="2955075" y="2394575"/>
            <a:ext cx="0" cy="871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24"/>
          <p:cNvCxnSpPr/>
          <p:nvPr/>
        </p:nvCxnSpPr>
        <p:spPr>
          <a:xfrm>
            <a:off x="5976325" y="2394575"/>
            <a:ext cx="0" cy="871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77" name="Google Shape;177;p24"/>
          <p:cNvSpPr txBox="1"/>
          <p:nvPr/>
        </p:nvSpPr>
        <p:spPr>
          <a:xfrm>
            <a:off x="568000" y="4405075"/>
            <a:ext cx="22215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Collect accelerometer data (3 axes) </a:t>
            </a:r>
            <a:r>
              <a:rPr lang="en" sz="2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at 62.5 Hz </a:t>
            </a:r>
            <a:r>
              <a:rPr lang="en" sz="2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for 1 second </a:t>
            </a:r>
            <a:endParaRPr sz="2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8" name="Google Shape;178;p24"/>
          <p:cNvSpPr txBox="1"/>
          <p:nvPr/>
        </p:nvSpPr>
        <p:spPr>
          <a:xfrm>
            <a:off x="4985250" y="4902475"/>
            <a:ext cx="2221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run_classifier()</a:t>
            </a:r>
            <a:endParaRPr sz="2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79" name="Google Shape;179;p24"/>
          <p:cNvCxnSpPr/>
          <p:nvPr/>
        </p:nvCxnSpPr>
        <p:spPr>
          <a:xfrm>
            <a:off x="3350600" y="4521475"/>
            <a:ext cx="0" cy="38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24"/>
          <p:cNvCxnSpPr/>
          <p:nvPr/>
        </p:nvCxnSpPr>
        <p:spPr>
          <a:xfrm>
            <a:off x="8793450" y="4521475"/>
            <a:ext cx="0" cy="38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24"/>
          <p:cNvCxnSpPr/>
          <p:nvPr/>
        </p:nvCxnSpPr>
        <p:spPr>
          <a:xfrm>
            <a:off x="3345100" y="4902475"/>
            <a:ext cx="5448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type="title"/>
          </p:nvPr>
        </p:nvSpPr>
        <p:spPr>
          <a:xfrm>
            <a:off x="415600" y="4917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Inference Results</a:t>
            </a:r>
            <a:endParaRPr/>
          </a:p>
        </p:txBody>
      </p:sp>
      <p:sp>
        <p:nvSpPr>
          <p:cNvPr id="188" name="Google Shape;188;p25"/>
          <p:cNvSpPr txBox="1"/>
          <p:nvPr>
            <p:ph idx="1" type="body"/>
          </p:nvPr>
        </p:nvSpPr>
        <p:spPr>
          <a:xfrm>
            <a:off x="415600" y="1413433"/>
            <a:ext cx="11360700" cy="45552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CDCAA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b="1">
              <a:solidFill>
                <a:srgbClr val="4EC9B0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EC9B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I_IMPULSE_ERROR</a:t>
            </a:r>
            <a:r>
              <a:rPr b="1" lang="en">
                <a:solidFill>
                  <a:srgbClr val="CCCCCC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b="1" lang="en">
                <a:solidFill>
                  <a:srgbClr val="CCCCCC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>
                <a:solidFill>
                  <a:srgbClr val="CCCCCC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DCDCAA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run_classifier</a:t>
            </a:r>
            <a:r>
              <a:rPr b="1" lang="en">
                <a:solidFill>
                  <a:srgbClr val="CCCCCC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b="1" lang="en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features_signal</a:t>
            </a:r>
            <a:r>
              <a:rPr b="1" lang="en">
                <a:solidFill>
                  <a:srgbClr val="CCCCCC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b="1" lang="en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result</a:t>
            </a:r>
            <a:r>
              <a:rPr b="1" lang="en">
                <a:solidFill>
                  <a:srgbClr val="CCCCCC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>
                <a:solidFill>
                  <a:srgbClr val="569CD6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b="1" lang="en">
                <a:solidFill>
                  <a:srgbClr val="CCCCCC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>
              <a:solidFill>
                <a:srgbClr val="CCCCCC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CDCAA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b="1" sz="3100">
              <a:solidFill>
                <a:srgbClr val="D7BA7D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CDCAA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ei_printf</a:t>
            </a:r>
            <a:r>
              <a:rPr b="1" lang="en">
                <a:solidFill>
                  <a:srgbClr val="CCCCCC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>
                <a:solidFill>
                  <a:srgbClr val="CE917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"Predictions:</a:t>
            </a:r>
            <a:r>
              <a:rPr b="1" lang="en">
                <a:solidFill>
                  <a:srgbClr val="D7BA7D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\r\n</a:t>
            </a:r>
            <a:r>
              <a:rPr b="1" lang="en">
                <a:solidFill>
                  <a:srgbClr val="CE917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">
                <a:solidFill>
                  <a:srgbClr val="CCCCCC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>
              <a:solidFill>
                <a:srgbClr val="CCCCCC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586C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1" lang="en">
                <a:solidFill>
                  <a:srgbClr val="CCCCCC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en">
                <a:solidFill>
                  <a:srgbClr val="4EC9B0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uint16_t</a:t>
            </a:r>
            <a:r>
              <a:rPr b="1" lang="en">
                <a:solidFill>
                  <a:srgbClr val="CCCCCC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b="1" lang="en">
                <a:solidFill>
                  <a:srgbClr val="CCCCCC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>
                <a:solidFill>
                  <a:srgbClr val="CCCCCC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B5CEA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>
                <a:solidFill>
                  <a:srgbClr val="CCCCCC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b="1" lang="en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b="1" lang="en">
                <a:solidFill>
                  <a:srgbClr val="CCCCCC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>
                <a:solidFill>
                  <a:srgbClr val="CCCCCC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569CD6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EI_CLASSIFIER_LABEL_COUNT</a:t>
            </a:r>
            <a:r>
              <a:rPr b="1" lang="en">
                <a:solidFill>
                  <a:srgbClr val="CCCCCC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b="1" lang="en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b="1" lang="en">
                <a:solidFill>
                  <a:srgbClr val="D4D4D4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b="1" lang="en">
                <a:solidFill>
                  <a:srgbClr val="CCCCCC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1">
              <a:solidFill>
                <a:srgbClr val="CCCCCC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CCCC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>
                <a:solidFill>
                  <a:srgbClr val="DCDCAA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ei_printf</a:t>
            </a:r>
            <a:r>
              <a:rPr b="1" lang="en">
                <a:solidFill>
                  <a:srgbClr val="CCCCCC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>
                <a:solidFill>
                  <a:srgbClr val="CE917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"  </a:t>
            </a:r>
            <a:r>
              <a:rPr b="1" lang="en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%s</a:t>
            </a:r>
            <a:r>
              <a:rPr b="1" lang="en">
                <a:solidFill>
                  <a:srgbClr val="CE917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: "</a:t>
            </a:r>
            <a:r>
              <a:rPr b="1" lang="en">
                <a:solidFill>
                  <a:srgbClr val="CCCCCC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ei_classifier_inferencing_categories</a:t>
            </a:r>
            <a:r>
              <a:rPr b="1" lang="en">
                <a:solidFill>
                  <a:srgbClr val="CCCCCC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b="1" lang="en">
                <a:solidFill>
                  <a:srgbClr val="CCCCCC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]);</a:t>
            </a:r>
            <a:endParaRPr b="1">
              <a:solidFill>
                <a:srgbClr val="CCCCCC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CCCC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>
                <a:solidFill>
                  <a:srgbClr val="DCDCAA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ei_printf</a:t>
            </a:r>
            <a:r>
              <a:rPr b="1" lang="en">
                <a:solidFill>
                  <a:srgbClr val="CCCCCC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>
                <a:solidFill>
                  <a:srgbClr val="CE917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%.5f</a:t>
            </a:r>
            <a:r>
              <a:rPr b="1" lang="en">
                <a:solidFill>
                  <a:srgbClr val="D7BA7D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\r\n</a:t>
            </a:r>
            <a:r>
              <a:rPr b="1" lang="en">
                <a:solidFill>
                  <a:srgbClr val="CE9178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">
                <a:solidFill>
                  <a:srgbClr val="CCCCCC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result</a:t>
            </a:r>
            <a:r>
              <a:rPr b="1" lang="en">
                <a:solidFill>
                  <a:srgbClr val="CCCCCC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classification</a:t>
            </a:r>
            <a:r>
              <a:rPr b="1" lang="en">
                <a:solidFill>
                  <a:srgbClr val="CCCCCC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b="1" lang="en">
                <a:solidFill>
                  <a:srgbClr val="CCCCCC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].</a:t>
            </a:r>
            <a:r>
              <a:rPr b="1" lang="en">
                <a:solidFill>
                  <a:srgbClr val="9CDCFE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b="1" lang="en">
                <a:solidFill>
                  <a:srgbClr val="CCCCCC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>
              <a:solidFill>
                <a:srgbClr val="CCCCCC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CCCC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>
              <a:solidFill>
                <a:srgbClr val="CCCCCC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9" name="Google Shape;189;p25"/>
          <p:cNvSpPr/>
          <p:nvPr/>
        </p:nvSpPr>
        <p:spPr>
          <a:xfrm rot="-898554">
            <a:off x="8581722" y="4799222"/>
            <a:ext cx="448121" cy="763442"/>
          </a:xfrm>
          <a:prstGeom prst="upArrow">
            <a:avLst>
              <a:gd fmla="val 33534" name="adj1"/>
              <a:gd fmla="val 50000" name="adj2"/>
            </a:avLst>
          </a:prstGeom>
          <a:solidFill>
            <a:srgbClr val="F14B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0" name="Google Shape;190;p25"/>
          <p:cNvSpPr txBox="1"/>
          <p:nvPr/>
        </p:nvSpPr>
        <p:spPr>
          <a:xfrm>
            <a:off x="8996825" y="5388750"/>
            <a:ext cx="1791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14B1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P(&lt;label&gt;)</a:t>
            </a:r>
            <a:endParaRPr sz="2200">
              <a:solidFill>
                <a:srgbClr val="F14B1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dge Impulse GSlides Theme">
  <a:themeElements>
    <a:clrScheme name="Simple Light">
      <a:dk1>
        <a:srgbClr val="333333"/>
      </a:dk1>
      <a:lt1>
        <a:srgbClr val="FFFFFF"/>
      </a:lt1>
      <a:dk2>
        <a:srgbClr val="595959"/>
      </a:dk2>
      <a:lt2>
        <a:srgbClr val="EEEEEE"/>
      </a:lt2>
      <a:accent1>
        <a:srgbClr val="8359FB"/>
      </a:accent1>
      <a:accent2>
        <a:srgbClr val="4B61DA"/>
      </a:accent2>
      <a:accent3>
        <a:srgbClr val="009DAE"/>
      </a:accent3>
      <a:accent4>
        <a:srgbClr val="E7F5F6"/>
      </a:accent4>
      <a:accent5>
        <a:srgbClr val="16474D"/>
      </a:accent5>
      <a:accent6>
        <a:srgbClr val="3B47C2"/>
      </a:accent6>
      <a:hlink>
        <a:srgbClr val="32325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